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notesSlides/notesSlide1.xml" ContentType="application/vnd.openxmlformats-officedocument.presentationml.notesSlide+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4.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5.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6.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7.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8.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notesSlides/notesSlide9.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10.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notesSlides/notesSlide11.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notesSlides/notesSlide12.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notesSlides/notesSlide13.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notesSlides/notesSlide14.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notesSlides/notesSlide15.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notesSlides/notesSlide16.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notesSlides/notesSlide17.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notesSlides/notesSlide18.xml" ContentType="application/vnd.openxmlformats-officedocument.presentationml.notesSlide+xml"/>
  <Override PartName="/ppt/tags/tag40.xml" ContentType="application/vnd.openxmlformats-officedocument.presentationml.tags+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1"/>
  </p:notesMasterIdLst>
  <p:sldIdLst>
    <p:sldId id="256" r:id="rId2"/>
    <p:sldId id="257" r:id="rId3"/>
    <p:sldId id="259" r:id="rId4"/>
    <p:sldId id="305" r:id="rId5"/>
    <p:sldId id="262" r:id="rId6"/>
    <p:sldId id="306" r:id="rId7"/>
    <p:sldId id="307" r:id="rId8"/>
    <p:sldId id="308" r:id="rId9"/>
    <p:sldId id="309" r:id="rId10"/>
    <p:sldId id="310" r:id="rId11"/>
    <p:sldId id="311" r:id="rId12"/>
    <p:sldId id="312" r:id="rId13"/>
    <p:sldId id="314" r:id="rId14"/>
    <p:sldId id="313" r:id="rId15"/>
    <p:sldId id="315" r:id="rId16"/>
    <p:sldId id="316" r:id="rId17"/>
    <p:sldId id="317" r:id="rId18"/>
    <p:sldId id="318" r:id="rId19"/>
    <p:sldId id="265" r:id="rId20"/>
  </p:sldIdLst>
  <p:sldSz cx="12192000" cy="6858000"/>
  <p:notesSz cx="6858000" cy="9144000"/>
  <p:custDataLst>
    <p:tags r:id="rId2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993366"/>
    <a:srgbClr val="8D198E"/>
    <a:srgbClr val="641266"/>
    <a:srgbClr val="EB8DED"/>
    <a:srgbClr val="F5C6F6"/>
    <a:srgbClr val="000706"/>
    <a:srgbClr val="4EA09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15" autoAdjust="0"/>
    <p:restoredTop sz="94655" autoAdjust="0"/>
  </p:normalViewPr>
  <p:slideViewPr>
    <p:cSldViewPr snapToGrid="0" showGuides="1">
      <p:cViewPr varScale="1">
        <p:scale>
          <a:sx n="90" d="100"/>
          <a:sy n="90" d="100"/>
        </p:scale>
        <p:origin x="216" y="67"/>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s>
</file>

<file path=ppt/media/image10.png>
</file>

<file path=ppt/media/image11.png>
</file>

<file path=ppt/media/image12.png>
</file>

<file path=ppt/media/image13.png>
</file>

<file path=ppt/media/image14.png>
</file>

<file path=ppt/media/image15.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2598C8-17CC-4C14-A16C-7C95405E568F}" type="datetimeFigureOut">
              <a:rPr lang="en-US" smtClean="0"/>
              <a:t>5/22/2024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15C33D-FEDF-4E80-A3D6-D08B531D38EF}" type="slidenum">
              <a:rPr lang="en-US" smtClean="0"/>
              <a:t>‹#›</a:t>
            </a:fld>
            <a:endParaRPr lang="en-US"/>
          </a:p>
        </p:txBody>
      </p:sp>
    </p:spTree>
    <p:extLst>
      <p:ext uri="{BB962C8B-B14F-4D97-AF65-F5344CB8AC3E}">
        <p14:creationId xmlns:p14="http://schemas.microsoft.com/office/powerpoint/2010/main" val="1358674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a:t>
            </a:fld>
            <a:endParaRPr lang="en-US"/>
          </a:p>
        </p:txBody>
      </p:sp>
    </p:spTree>
    <p:extLst>
      <p:ext uri="{BB962C8B-B14F-4D97-AF65-F5344CB8AC3E}">
        <p14:creationId xmlns:p14="http://schemas.microsoft.com/office/powerpoint/2010/main" val="11653802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10</a:t>
            </a:fld>
            <a:endParaRPr lang="en-US"/>
          </a:p>
        </p:txBody>
      </p:sp>
    </p:spTree>
    <p:extLst>
      <p:ext uri="{BB962C8B-B14F-4D97-AF65-F5344CB8AC3E}">
        <p14:creationId xmlns:p14="http://schemas.microsoft.com/office/powerpoint/2010/main" val="35375209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11</a:t>
            </a:fld>
            <a:endParaRPr lang="en-US"/>
          </a:p>
        </p:txBody>
      </p:sp>
    </p:spTree>
    <p:extLst>
      <p:ext uri="{BB962C8B-B14F-4D97-AF65-F5344CB8AC3E}">
        <p14:creationId xmlns:p14="http://schemas.microsoft.com/office/powerpoint/2010/main" val="3451557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12</a:t>
            </a:fld>
            <a:endParaRPr lang="en-US"/>
          </a:p>
        </p:txBody>
      </p:sp>
    </p:spTree>
    <p:extLst>
      <p:ext uri="{BB962C8B-B14F-4D97-AF65-F5344CB8AC3E}">
        <p14:creationId xmlns:p14="http://schemas.microsoft.com/office/powerpoint/2010/main" val="16602709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13</a:t>
            </a:fld>
            <a:endParaRPr lang="en-US"/>
          </a:p>
        </p:txBody>
      </p:sp>
    </p:spTree>
    <p:extLst>
      <p:ext uri="{BB962C8B-B14F-4D97-AF65-F5344CB8AC3E}">
        <p14:creationId xmlns:p14="http://schemas.microsoft.com/office/powerpoint/2010/main" val="13720519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14</a:t>
            </a:fld>
            <a:endParaRPr lang="en-US"/>
          </a:p>
        </p:txBody>
      </p:sp>
    </p:spTree>
    <p:extLst>
      <p:ext uri="{BB962C8B-B14F-4D97-AF65-F5344CB8AC3E}">
        <p14:creationId xmlns:p14="http://schemas.microsoft.com/office/powerpoint/2010/main" val="2681815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15</a:t>
            </a:fld>
            <a:endParaRPr lang="en-US"/>
          </a:p>
        </p:txBody>
      </p:sp>
    </p:spTree>
    <p:extLst>
      <p:ext uri="{BB962C8B-B14F-4D97-AF65-F5344CB8AC3E}">
        <p14:creationId xmlns:p14="http://schemas.microsoft.com/office/powerpoint/2010/main" val="22300356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16</a:t>
            </a:fld>
            <a:endParaRPr lang="en-US"/>
          </a:p>
        </p:txBody>
      </p:sp>
    </p:spTree>
    <p:extLst>
      <p:ext uri="{BB962C8B-B14F-4D97-AF65-F5344CB8AC3E}">
        <p14:creationId xmlns:p14="http://schemas.microsoft.com/office/powerpoint/2010/main" val="18547408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17</a:t>
            </a:fld>
            <a:endParaRPr lang="en-US"/>
          </a:p>
        </p:txBody>
      </p:sp>
    </p:spTree>
    <p:extLst>
      <p:ext uri="{BB962C8B-B14F-4D97-AF65-F5344CB8AC3E}">
        <p14:creationId xmlns:p14="http://schemas.microsoft.com/office/powerpoint/2010/main" val="3712020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18</a:t>
            </a:fld>
            <a:endParaRPr lang="en-US"/>
          </a:p>
        </p:txBody>
      </p:sp>
    </p:spTree>
    <p:extLst>
      <p:ext uri="{BB962C8B-B14F-4D97-AF65-F5344CB8AC3E}">
        <p14:creationId xmlns:p14="http://schemas.microsoft.com/office/powerpoint/2010/main" val="32661859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19</a:t>
            </a:fld>
            <a:endParaRPr lang="en-US"/>
          </a:p>
        </p:txBody>
      </p:sp>
    </p:spTree>
    <p:extLst>
      <p:ext uri="{BB962C8B-B14F-4D97-AF65-F5344CB8AC3E}">
        <p14:creationId xmlns:p14="http://schemas.microsoft.com/office/powerpoint/2010/main" val="3862183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2</a:t>
            </a:fld>
            <a:endParaRPr lang="en-US"/>
          </a:p>
        </p:txBody>
      </p:sp>
    </p:spTree>
    <p:extLst>
      <p:ext uri="{BB962C8B-B14F-4D97-AF65-F5344CB8AC3E}">
        <p14:creationId xmlns:p14="http://schemas.microsoft.com/office/powerpoint/2010/main" val="941204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3</a:t>
            </a:fld>
            <a:endParaRPr lang="en-US"/>
          </a:p>
        </p:txBody>
      </p:sp>
    </p:spTree>
    <p:extLst>
      <p:ext uri="{BB962C8B-B14F-4D97-AF65-F5344CB8AC3E}">
        <p14:creationId xmlns:p14="http://schemas.microsoft.com/office/powerpoint/2010/main" val="8236503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4</a:t>
            </a:fld>
            <a:endParaRPr lang="en-US"/>
          </a:p>
        </p:txBody>
      </p:sp>
    </p:spTree>
    <p:extLst>
      <p:ext uri="{BB962C8B-B14F-4D97-AF65-F5344CB8AC3E}">
        <p14:creationId xmlns:p14="http://schemas.microsoft.com/office/powerpoint/2010/main" val="8838097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5</a:t>
            </a:fld>
            <a:endParaRPr lang="en-US"/>
          </a:p>
        </p:txBody>
      </p:sp>
    </p:spTree>
    <p:extLst>
      <p:ext uri="{BB962C8B-B14F-4D97-AF65-F5344CB8AC3E}">
        <p14:creationId xmlns:p14="http://schemas.microsoft.com/office/powerpoint/2010/main" val="2444539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6</a:t>
            </a:fld>
            <a:endParaRPr lang="en-US"/>
          </a:p>
        </p:txBody>
      </p:sp>
    </p:spTree>
    <p:extLst>
      <p:ext uri="{BB962C8B-B14F-4D97-AF65-F5344CB8AC3E}">
        <p14:creationId xmlns:p14="http://schemas.microsoft.com/office/powerpoint/2010/main" val="20105266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7</a:t>
            </a:fld>
            <a:endParaRPr lang="en-US"/>
          </a:p>
        </p:txBody>
      </p:sp>
    </p:spTree>
    <p:extLst>
      <p:ext uri="{BB962C8B-B14F-4D97-AF65-F5344CB8AC3E}">
        <p14:creationId xmlns:p14="http://schemas.microsoft.com/office/powerpoint/2010/main" val="37966090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8</a:t>
            </a:fld>
            <a:endParaRPr lang="en-US"/>
          </a:p>
        </p:txBody>
      </p:sp>
    </p:spTree>
    <p:extLst>
      <p:ext uri="{BB962C8B-B14F-4D97-AF65-F5344CB8AC3E}">
        <p14:creationId xmlns:p14="http://schemas.microsoft.com/office/powerpoint/2010/main" val="1663830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15C33D-FEDF-4E80-A3D6-D08B531D38EF}" type="slidenum">
              <a:rPr lang="en-US" smtClean="0"/>
              <a:t>9</a:t>
            </a:fld>
            <a:endParaRPr lang="en-US"/>
          </a:p>
        </p:txBody>
      </p:sp>
    </p:spTree>
    <p:extLst>
      <p:ext uri="{BB962C8B-B14F-4D97-AF65-F5344CB8AC3E}">
        <p14:creationId xmlns:p14="http://schemas.microsoft.com/office/powerpoint/2010/main" val="16799033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5.xml"/><Relationship Id="rId1" Type="http://schemas.openxmlformats.org/officeDocument/2006/relationships/tags" Target="../tags/tag4.xml"/><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6DFA6-88B8-4812-B3C4-F52E891D0A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A92F428-7612-422C-92D9-2765745649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B6CD0EB-74CB-46A5-85E2-BB824817BAF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B364FE3-E6A3-427A-8A33-909315233C85}"/>
              </a:ext>
            </a:extLst>
          </p:cNvPr>
          <p:cNvSpPr>
            <a:spLocks noGrp="1"/>
          </p:cNvSpPr>
          <p:nvPr>
            <p:ph type="ftr" sz="quarter" idx="11"/>
          </p:nvPr>
        </p:nvSpPr>
        <p:spPr/>
        <p:txBody>
          <a:bodyPr/>
          <a:lstStyle/>
          <a:p>
            <a:r>
              <a:rPr lang="en-US"/>
              <a:t>24slides.com</a:t>
            </a:r>
          </a:p>
        </p:txBody>
      </p:sp>
      <p:sp>
        <p:nvSpPr>
          <p:cNvPr id="6" name="Slide Number Placeholder 5">
            <a:extLst>
              <a:ext uri="{FF2B5EF4-FFF2-40B4-BE49-F238E27FC236}">
                <a16:creationId xmlns:a16="http://schemas.microsoft.com/office/drawing/2014/main" id="{7D8FCC3B-B896-44FF-9837-8176497AAFAC}"/>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39474260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712A-3F97-42B7-A80B-155B0D06F17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69F61D-DD0E-4CF3-A2AB-9C7A27F7A9B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71E9AF-6467-4C81-AC5C-6891C1D37E0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89AE15E-0E96-43F5-98C6-88CDC118E73F}"/>
              </a:ext>
            </a:extLst>
          </p:cNvPr>
          <p:cNvSpPr>
            <a:spLocks noGrp="1"/>
          </p:cNvSpPr>
          <p:nvPr>
            <p:ph type="ftr" sz="quarter" idx="11"/>
          </p:nvPr>
        </p:nvSpPr>
        <p:spPr/>
        <p:txBody>
          <a:bodyPr/>
          <a:lstStyle/>
          <a:p>
            <a:r>
              <a:rPr lang="en-US"/>
              <a:t>24slides.com</a:t>
            </a:r>
          </a:p>
        </p:txBody>
      </p:sp>
      <p:sp>
        <p:nvSpPr>
          <p:cNvPr id="6" name="Slide Number Placeholder 5">
            <a:extLst>
              <a:ext uri="{FF2B5EF4-FFF2-40B4-BE49-F238E27FC236}">
                <a16:creationId xmlns:a16="http://schemas.microsoft.com/office/drawing/2014/main" id="{F156D39F-8AE5-49CD-BC45-F820D65B901D}"/>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908279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C75F24-619E-40BE-9AD8-F54355A483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B8EB10E-7A3D-4CF7-AA8C-0548F66CCE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7F7B0A-3750-4DFD-A297-0BEAC0CDE67A}"/>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81F45353-6568-4E9D-B027-808929359E23}"/>
              </a:ext>
            </a:extLst>
          </p:cNvPr>
          <p:cNvSpPr>
            <a:spLocks noGrp="1"/>
          </p:cNvSpPr>
          <p:nvPr>
            <p:ph type="ftr" sz="quarter" idx="11"/>
          </p:nvPr>
        </p:nvSpPr>
        <p:spPr/>
        <p:txBody>
          <a:bodyPr/>
          <a:lstStyle/>
          <a:p>
            <a:r>
              <a:rPr lang="en-US"/>
              <a:t>24slides.com</a:t>
            </a:r>
          </a:p>
        </p:txBody>
      </p:sp>
      <p:sp>
        <p:nvSpPr>
          <p:cNvPr id="6" name="Slide Number Placeholder 5">
            <a:extLst>
              <a:ext uri="{FF2B5EF4-FFF2-40B4-BE49-F238E27FC236}">
                <a16:creationId xmlns:a16="http://schemas.microsoft.com/office/drawing/2014/main" id="{028ABDA6-DF55-49F7-AD0D-FF91525C0372}"/>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1218493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88A93C0F-FC51-4224-A867-41D5F175CCB5}"/>
              </a:ext>
            </a:extLst>
          </p:cNvPr>
          <p:cNvGraphicFramePr>
            <a:graphicFrameLocks noChangeAspect="1"/>
          </p:cNvGraphicFramePr>
          <p:nvPr userDrawn="1">
            <p:custDataLst>
              <p:tags r:id="rId1"/>
            </p:custDataLst>
            <p:extLst>
              <p:ext uri="{D42A27DB-BD31-4B8C-83A1-F6EECF244321}">
                <p14:modId xmlns:p14="http://schemas.microsoft.com/office/powerpoint/2010/main" val="300295784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3" imgH="384" progId="TCLayout.ActiveDocument.1">
                  <p:embed/>
                </p:oleObj>
              </mc:Choice>
              <mc:Fallback>
                <p:oleObj name="think-cell Slide" r:id="rId4" imgW="383" imgH="384"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34F53E92-69CB-4528-965C-0B2E8F7D3A26}"/>
              </a:ext>
            </a:extLst>
          </p:cNvPr>
          <p:cNvSpPr/>
          <p:nvPr userDrawn="1">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1" i="0" baseline="0"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757846F6-92C4-416B-8296-F6BF2407D3E5}"/>
              </a:ext>
            </a:extLst>
          </p:cNvPr>
          <p:cNvSpPr>
            <a:spLocks noGrp="1"/>
          </p:cNvSpPr>
          <p:nvPr>
            <p:ph type="title"/>
          </p:nvPr>
        </p:nvSpPr>
        <p:spPr>
          <a:xfrm>
            <a:off x="713462" y="365126"/>
            <a:ext cx="11023426" cy="937582"/>
          </a:xfrm>
        </p:spPr>
        <p:txBody>
          <a:bodyPr/>
          <a:lstStyle>
            <a:lvl1pPr>
              <a:defRPr b="1">
                <a:latin typeface="Georgia" panose="02040502050405020303" pitchFamily="18"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1420BE8D-2E06-40F3-B694-546B940A5249}"/>
              </a:ext>
            </a:extLst>
          </p:cNvPr>
          <p:cNvSpPr>
            <a:spLocks noGrp="1"/>
          </p:cNvSpPr>
          <p:nvPr>
            <p:ph idx="1"/>
          </p:nvPr>
        </p:nvSpPr>
        <p:spPr>
          <a:xfrm>
            <a:off x="713462" y="1540701"/>
            <a:ext cx="11023426" cy="4636262"/>
          </a:xfrm>
        </p:spPr>
        <p:txBody>
          <a:bodyPr/>
          <a:lstStyle>
            <a:lvl1pPr>
              <a:buFontTx/>
              <a:buNone/>
              <a:defRPr>
                <a:latin typeface="Georgia" panose="02040502050405020303" pitchFamily="18" charset="0"/>
              </a:defRPr>
            </a:lvl1pPr>
            <a:lvl2pPr>
              <a:buFontTx/>
              <a:buNone/>
              <a:defRPr>
                <a:latin typeface="Georgia" panose="02040502050405020303" pitchFamily="18" charset="0"/>
              </a:defRPr>
            </a:lvl2pPr>
            <a:lvl3pPr>
              <a:buFontTx/>
              <a:buNone/>
              <a:defRPr>
                <a:latin typeface="Georgia" panose="02040502050405020303" pitchFamily="18" charset="0"/>
              </a:defRPr>
            </a:lvl3pPr>
            <a:lvl4pPr>
              <a:buFontTx/>
              <a:buNone/>
              <a:defRPr>
                <a:latin typeface="Georgia" panose="02040502050405020303" pitchFamily="18" charset="0"/>
              </a:defRPr>
            </a:lvl4pPr>
            <a:lvl5pPr>
              <a:buFontTx/>
              <a:buNone/>
              <a:defRPr>
                <a:latin typeface="Georgia" panose="02040502050405020303"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3C88CF4F-E014-45A2-BDB6-5CEE54481DBD}"/>
              </a:ext>
            </a:extLst>
          </p:cNvPr>
          <p:cNvSpPr>
            <a:spLocks noGrp="1"/>
          </p:cNvSpPr>
          <p:nvPr>
            <p:ph type="ftr" sz="quarter" idx="11"/>
          </p:nvPr>
        </p:nvSpPr>
        <p:spPr>
          <a:xfrm rot="16200000">
            <a:off x="-419532" y="5229639"/>
            <a:ext cx="1555138" cy="365125"/>
          </a:xfrm>
        </p:spPr>
        <p:txBody>
          <a:bodyPr/>
          <a:lstStyle>
            <a:lvl1pPr algn="l">
              <a:defRPr i="1">
                <a:solidFill>
                  <a:srgbClr val="8D198E"/>
                </a:solidFill>
                <a:latin typeface="Georgia" panose="02040502050405020303" pitchFamily="18" charset="0"/>
              </a:defRPr>
            </a:lvl1pPr>
          </a:lstStyle>
          <a:p>
            <a:r>
              <a:rPr lang="en-US">
                <a:solidFill>
                  <a:srgbClr val="8D198E"/>
                </a:solidFill>
              </a:rPr>
              <a:t>24slides.com</a:t>
            </a:r>
            <a:endParaRPr lang="en-US" dirty="0">
              <a:solidFill>
                <a:srgbClr val="8D198E"/>
              </a:solidFill>
            </a:endParaRPr>
          </a:p>
        </p:txBody>
      </p:sp>
      <p:sp>
        <p:nvSpPr>
          <p:cNvPr id="9" name="Rectangle: Rounded Corners 8">
            <a:extLst>
              <a:ext uri="{FF2B5EF4-FFF2-40B4-BE49-F238E27FC236}">
                <a16:creationId xmlns:a16="http://schemas.microsoft.com/office/drawing/2014/main" id="{EB8145D8-3538-4B65-8B0B-F472E6845D72}"/>
              </a:ext>
            </a:extLst>
          </p:cNvPr>
          <p:cNvSpPr/>
          <p:nvPr userDrawn="1"/>
        </p:nvSpPr>
        <p:spPr>
          <a:xfrm>
            <a:off x="206486" y="146051"/>
            <a:ext cx="303103" cy="303103"/>
          </a:xfrm>
          <a:prstGeom prst="roundRect">
            <a:avLst>
              <a:gd name="adj" fmla="val 50000"/>
            </a:avLst>
          </a:prstGeom>
          <a:solidFill>
            <a:srgbClr val="8D19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1568801E-01D3-4C82-9F18-EB45F7A355CD}"/>
              </a:ext>
            </a:extLst>
          </p:cNvPr>
          <p:cNvSpPr/>
          <p:nvPr userDrawn="1"/>
        </p:nvSpPr>
        <p:spPr>
          <a:xfrm>
            <a:off x="11482781" y="6387361"/>
            <a:ext cx="303103" cy="303103"/>
          </a:xfrm>
          <a:prstGeom prst="roundRect">
            <a:avLst>
              <a:gd name="adj" fmla="val 50000"/>
            </a:avLst>
          </a:prstGeom>
          <a:solidFill>
            <a:srgbClr val="8D19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EF838683-EC2A-488C-B612-7E6C49A0ED02}"/>
              </a:ext>
            </a:extLst>
          </p:cNvPr>
          <p:cNvSpPr>
            <a:spLocks noGrp="1"/>
          </p:cNvSpPr>
          <p:nvPr>
            <p:ph type="sldNum" sz="quarter" idx="12"/>
          </p:nvPr>
        </p:nvSpPr>
        <p:spPr>
          <a:xfrm>
            <a:off x="11482780" y="6356350"/>
            <a:ext cx="303104" cy="365125"/>
          </a:xfrm>
        </p:spPr>
        <p:txBody>
          <a:bodyPr lIns="0" tIns="0" rIns="0" bIns="0"/>
          <a:lstStyle>
            <a:lvl1pPr algn="ctr">
              <a:defRPr sz="800">
                <a:solidFill>
                  <a:schemeClr val="bg1"/>
                </a:solidFill>
                <a:latin typeface="Georgia" panose="02040502050405020303" pitchFamily="18" charset="0"/>
              </a:defRPr>
            </a:lvl1pPr>
          </a:lstStyle>
          <a:p>
            <a:fld id="{877BCE01-9058-4259-B684-EDDB3327DE6C}" type="slidenum">
              <a:rPr lang="en-US" smtClean="0"/>
              <a:pPr/>
              <a:t>‹#›</a:t>
            </a:fld>
            <a:endParaRPr lang="en-US" dirty="0"/>
          </a:p>
        </p:txBody>
      </p:sp>
      <p:sp>
        <p:nvSpPr>
          <p:cNvPr id="24" name="Freeform: Shape 23">
            <a:extLst>
              <a:ext uri="{FF2B5EF4-FFF2-40B4-BE49-F238E27FC236}">
                <a16:creationId xmlns:a16="http://schemas.microsoft.com/office/drawing/2014/main" id="{0790D280-29AC-4C86-A28B-E37BEDFFC232}"/>
              </a:ext>
            </a:extLst>
          </p:cNvPr>
          <p:cNvSpPr/>
          <p:nvPr userDrawn="1"/>
        </p:nvSpPr>
        <p:spPr>
          <a:xfrm flipH="1">
            <a:off x="343111" y="668229"/>
            <a:ext cx="37785" cy="4330491"/>
          </a:xfrm>
          <a:custGeom>
            <a:avLst/>
            <a:gdLst>
              <a:gd name="connsiteX0" fmla="*/ 37785 w 37785"/>
              <a:gd name="connsiteY0" fmla="*/ 0 h 4330491"/>
              <a:gd name="connsiteX1" fmla="*/ 0 w 37785"/>
              <a:gd name="connsiteY1" fmla="*/ 0 h 4330491"/>
              <a:gd name="connsiteX2" fmla="*/ 0 w 37785"/>
              <a:gd name="connsiteY2" fmla="*/ 4330491 h 4330491"/>
              <a:gd name="connsiteX3" fmla="*/ 37785 w 37785"/>
              <a:gd name="connsiteY3" fmla="*/ 4330491 h 4330491"/>
            </a:gdLst>
            <a:ahLst/>
            <a:cxnLst>
              <a:cxn ang="0">
                <a:pos x="connsiteX0" y="connsiteY0"/>
              </a:cxn>
              <a:cxn ang="0">
                <a:pos x="connsiteX1" y="connsiteY1"/>
              </a:cxn>
              <a:cxn ang="0">
                <a:pos x="connsiteX2" y="connsiteY2"/>
              </a:cxn>
              <a:cxn ang="0">
                <a:pos x="connsiteX3" y="connsiteY3"/>
              </a:cxn>
            </a:cxnLst>
            <a:rect l="l" t="t" r="r" b="b"/>
            <a:pathLst>
              <a:path w="37785" h="4330491">
                <a:moveTo>
                  <a:pt x="37785" y="0"/>
                </a:moveTo>
                <a:lnTo>
                  <a:pt x="0" y="0"/>
                </a:lnTo>
                <a:lnTo>
                  <a:pt x="0" y="4330491"/>
                </a:lnTo>
                <a:lnTo>
                  <a:pt x="37785" y="4330491"/>
                </a:lnTo>
                <a:close/>
              </a:path>
            </a:pathLst>
          </a:custGeom>
          <a:solidFill>
            <a:srgbClr val="8D198E"/>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Rectangle: Rounded Corners 24">
            <a:extLst>
              <a:ext uri="{FF2B5EF4-FFF2-40B4-BE49-F238E27FC236}">
                <a16:creationId xmlns:a16="http://schemas.microsoft.com/office/drawing/2014/main" id="{22692C5D-0F82-4D9C-8DE2-D6809D4BC187}"/>
              </a:ext>
            </a:extLst>
          </p:cNvPr>
          <p:cNvSpPr/>
          <p:nvPr userDrawn="1"/>
        </p:nvSpPr>
        <p:spPr>
          <a:xfrm>
            <a:off x="272490" y="331118"/>
            <a:ext cx="171094" cy="171094"/>
          </a:xfrm>
          <a:prstGeom prst="roundRect">
            <a:avLst>
              <a:gd name="adj" fmla="val 50000"/>
            </a:avLst>
          </a:prstGeom>
          <a:solidFill>
            <a:srgbClr val="EB8D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45555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6D732-C678-40DA-8C92-F7B185D473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46C12FC-BD64-46EA-8B7F-21AB1B1776E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6CEE0E7-F9F2-4375-9801-5B17FCA38DB9}"/>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9D762A9-18AA-46A6-99F6-BF4759FBB1DD}"/>
              </a:ext>
            </a:extLst>
          </p:cNvPr>
          <p:cNvSpPr>
            <a:spLocks noGrp="1"/>
          </p:cNvSpPr>
          <p:nvPr>
            <p:ph type="ftr" sz="quarter" idx="11"/>
          </p:nvPr>
        </p:nvSpPr>
        <p:spPr/>
        <p:txBody>
          <a:bodyPr/>
          <a:lstStyle/>
          <a:p>
            <a:r>
              <a:rPr lang="en-US"/>
              <a:t>24slides.com</a:t>
            </a:r>
          </a:p>
        </p:txBody>
      </p:sp>
      <p:sp>
        <p:nvSpPr>
          <p:cNvPr id="6" name="Slide Number Placeholder 5">
            <a:extLst>
              <a:ext uri="{FF2B5EF4-FFF2-40B4-BE49-F238E27FC236}">
                <a16:creationId xmlns:a16="http://schemas.microsoft.com/office/drawing/2014/main" id="{7959785D-4168-43D8-B63E-32A9209C4E69}"/>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3266981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99A91-8948-4AFB-B615-BBEA3C76D5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E37DDA-0510-4C59-9A7F-81AC4D463C4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446A85-9577-45D5-9E03-E94D5901AF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2098615-36C3-4098-BECB-C849DD6B2CD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80866CAC-1533-4FFE-9AD0-03819D7886C0}"/>
              </a:ext>
            </a:extLst>
          </p:cNvPr>
          <p:cNvSpPr>
            <a:spLocks noGrp="1"/>
          </p:cNvSpPr>
          <p:nvPr>
            <p:ph type="ftr" sz="quarter" idx="11"/>
          </p:nvPr>
        </p:nvSpPr>
        <p:spPr/>
        <p:txBody>
          <a:bodyPr/>
          <a:lstStyle/>
          <a:p>
            <a:r>
              <a:rPr lang="en-US"/>
              <a:t>24slides.com</a:t>
            </a:r>
          </a:p>
        </p:txBody>
      </p:sp>
      <p:sp>
        <p:nvSpPr>
          <p:cNvPr id="7" name="Slide Number Placeholder 6">
            <a:extLst>
              <a:ext uri="{FF2B5EF4-FFF2-40B4-BE49-F238E27FC236}">
                <a16:creationId xmlns:a16="http://schemas.microsoft.com/office/drawing/2014/main" id="{AF60F0A0-62FC-410F-B586-4F6AA908D4E8}"/>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1577436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603CD-83F6-451F-B9CA-F6304429C09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B52D03-1CF1-4A61-9549-499CE455DD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FDD1BE2-F875-41AF-82C2-643A007587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ED022CE-7D32-4D94-A471-505F482F0B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BCAEF2-738F-427B-A323-FD0288943C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B9576C-DE4A-49F9-9D7C-DAA114EA9023}"/>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42D66F9E-19BC-48D7-8D1B-65A75404AA41}"/>
              </a:ext>
            </a:extLst>
          </p:cNvPr>
          <p:cNvSpPr>
            <a:spLocks noGrp="1"/>
          </p:cNvSpPr>
          <p:nvPr>
            <p:ph type="ftr" sz="quarter" idx="11"/>
          </p:nvPr>
        </p:nvSpPr>
        <p:spPr/>
        <p:txBody>
          <a:bodyPr/>
          <a:lstStyle/>
          <a:p>
            <a:r>
              <a:rPr lang="en-US"/>
              <a:t>24slides.com</a:t>
            </a:r>
          </a:p>
        </p:txBody>
      </p:sp>
      <p:sp>
        <p:nvSpPr>
          <p:cNvPr id="9" name="Slide Number Placeholder 8">
            <a:extLst>
              <a:ext uri="{FF2B5EF4-FFF2-40B4-BE49-F238E27FC236}">
                <a16:creationId xmlns:a16="http://schemas.microsoft.com/office/drawing/2014/main" id="{4304C1DC-030F-4BAD-AD19-42142504D48D}"/>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6985045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B6C68-9794-4A52-8FD6-7193350D973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FC6B3CC-7095-469B-8FF2-4187802B5A2E}"/>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8311C96E-2C48-4CE8-829C-A852B55FDE70}"/>
              </a:ext>
            </a:extLst>
          </p:cNvPr>
          <p:cNvSpPr>
            <a:spLocks noGrp="1"/>
          </p:cNvSpPr>
          <p:nvPr>
            <p:ph type="ftr" sz="quarter" idx="11"/>
          </p:nvPr>
        </p:nvSpPr>
        <p:spPr/>
        <p:txBody>
          <a:bodyPr/>
          <a:lstStyle/>
          <a:p>
            <a:r>
              <a:rPr lang="en-US"/>
              <a:t>24slides.com</a:t>
            </a:r>
          </a:p>
        </p:txBody>
      </p:sp>
      <p:sp>
        <p:nvSpPr>
          <p:cNvPr id="5" name="Slide Number Placeholder 4">
            <a:extLst>
              <a:ext uri="{FF2B5EF4-FFF2-40B4-BE49-F238E27FC236}">
                <a16:creationId xmlns:a16="http://schemas.microsoft.com/office/drawing/2014/main" id="{22A6A05C-0B16-4929-9C04-B01651177B12}"/>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513461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AF809E-4BFE-485D-824E-C6DF3FE55BE4}"/>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040F04B7-4E3B-41EE-BA28-F751C6B2AA86}"/>
              </a:ext>
            </a:extLst>
          </p:cNvPr>
          <p:cNvSpPr>
            <a:spLocks noGrp="1"/>
          </p:cNvSpPr>
          <p:nvPr>
            <p:ph type="ftr" sz="quarter" idx="11"/>
          </p:nvPr>
        </p:nvSpPr>
        <p:spPr/>
        <p:txBody>
          <a:bodyPr/>
          <a:lstStyle/>
          <a:p>
            <a:r>
              <a:rPr lang="en-US"/>
              <a:t>24slides.com</a:t>
            </a:r>
          </a:p>
        </p:txBody>
      </p:sp>
      <p:sp>
        <p:nvSpPr>
          <p:cNvPr id="4" name="Slide Number Placeholder 3">
            <a:extLst>
              <a:ext uri="{FF2B5EF4-FFF2-40B4-BE49-F238E27FC236}">
                <a16:creationId xmlns:a16="http://schemas.microsoft.com/office/drawing/2014/main" id="{0FEB43AB-AD9D-43A1-B9F5-777497037B8F}"/>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835015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E70CC-3D1C-4824-85D4-E29756B5A8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FFD53C2-DDC2-4DD5-8256-BC4286B1C47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BA558AB-002E-46C5-8297-4A1867313F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74C8B8-3864-4500-B09A-16D617C5EC69}"/>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22467A5-8EB8-4C8B-A41C-DF1ADBDB2047}"/>
              </a:ext>
            </a:extLst>
          </p:cNvPr>
          <p:cNvSpPr>
            <a:spLocks noGrp="1"/>
          </p:cNvSpPr>
          <p:nvPr>
            <p:ph type="ftr" sz="quarter" idx="11"/>
          </p:nvPr>
        </p:nvSpPr>
        <p:spPr/>
        <p:txBody>
          <a:bodyPr/>
          <a:lstStyle/>
          <a:p>
            <a:r>
              <a:rPr lang="en-US"/>
              <a:t>24slides.com</a:t>
            </a:r>
          </a:p>
        </p:txBody>
      </p:sp>
      <p:sp>
        <p:nvSpPr>
          <p:cNvPr id="7" name="Slide Number Placeholder 6">
            <a:extLst>
              <a:ext uri="{FF2B5EF4-FFF2-40B4-BE49-F238E27FC236}">
                <a16:creationId xmlns:a16="http://schemas.microsoft.com/office/drawing/2014/main" id="{3563DF65-6CA3-4710-AB15-7B38EDCD0BD8}"/>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178066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CFFB7-7D01-4A24-AD62-16FE030DEE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56A5E21-4D92-4B3D-9CBD-39073E603B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1A91FDD-BD9D-4CBF-A1B5-D7C7AB9B85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C20DC4-86B8-47E6-9AB5-66FB8616132D}"/>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71343A43-5A51-4002-AB98-DE5347E82078}"/>
              </a:ext>
            </a:extLst>
          </p:cNvPr>
          <p:cNvSpPr>
            <a:spLocks noGrp="1"/>
          </p:cNvSpPr>
          <p:nvPr>
            <p:ph type="ftr" sz="quarter" idx="11"/>
          </p:nvPr>
        </p:nvSpPr>
        <p:spPr/>
        <p:txBody>
          <a:bodyPr/>
          <a:lstStyle/>
          <a:p>
            <a:r>
              <a:rPr lang="en-US"/>
              <a:t>24slides.com</a:t>
            </a:r>
          </a:p>
        </p:txBody>
      </p:sp>
      <p:sp>
        <p:nvSpPr>
          <p:cNvPr id="7" name="Slide Number Placeholder 6">
            <a:extLst>
              <a:ext uri="{FF2B5EF4-FFF2-40B4-BE49-F238E27FC236}">
                <a16:creationId xmlns:a16="http://schemas.microsoft.com/office/drawing/2014/main" id="{01E2979E-415A-4025-B7BB-2DD434C8DAE6}"/>
              </a:ext>
            </a:extLst>
          </p:cNvPr>
          <p:cNvSpPr>
            <a:spLocks noGrp="1"/>
          </p:cNvSpPr>
          <p:nvPr>
            <p:ph type="sldNum" sz="quarter" idx="12"/>
          </p:nvPr>
        </p:nvSpPr>
        <p:spPr/>
        <p:txBody>
          <a:bodyPr/>
          <a:lstStyle/>
          <a:p>
            <a:fld id="{877BCE01-9058-4259-B684-EDDB3327DE6C}" type="slidenum">
              <a:rPr lang="en-US" smtClean="0"/>
              <a:t>‹#›</a:t>
            </a:fld>
            <a:endParaRPr lang="en-US"/>
          </a:p>
        </p:txBody>
      </p:sp>
    </p:spTree>
    <p:extLst>
      <p:ext uri="{BB962C8B-B14F-4D97-AF65-F5344CB8AC3E}">
        <p14:creationId xmlns:p14="http://schemas.microsoft.com/office/powerpoint/2010/main" val="1470714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1973832D-F295-4C4E-8A62-88A0E66A8A58}"/>
              </a:ext>
            </a:extLst>
          </p:cNvPr>
          <p:cNvGraphicFramePr>
            <a:graphicFrameLocks noChangeAspect="1"/>
          </p:cNvGraphicFramePr>
          <p:nvPr userDrawn="1">
            <p:custDataLst>
              <p:tags r:id="rId13"/>
            </p:custDataLst>
            <p:extLst>
              <p:ext uri="{D42A27DB-BD31-4B8C-83A1-F6EECF244321}">
                <p14:modId xmlns:p14="http://schemas.microsoft.com/office/powerpoint/2010/main" val="70158818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5" imgW="383" imgH="384" progId="TCLayout.ActiveDocument.1">
                  <p:embed/>
                </p:oleObj>
              </mc:Choice>
              <mc:Fallback>
                <p:oleObj name="think-cell Slide" r:id="rId15" imgW="383" imgH="384" progId="TCLayout.ActiveDocument.1">
                  <p:embed/>
                  <p:pic>
                    <p:nvPicPr>
                      <p:cNvPr id="0" name=""/>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9A2A1F35-E3F7-4243-B623-636C14D25C88}"/>
              </a:ext>
            </a:extLst>
          </p:cNvPr>
          <p:cNvSpPr/>
          <p:nvPr userDrawn="1">
            <p:custDataLst>
              <p:tags r:id="rId14"/>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E7D501BD-EF97-431D-9A98-626F3D780B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BCDED42-1816-49F9-A449-E5F440F394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1A485E-ED8F-4C82-9D29-E6CB7E9833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023E4435-C856-4DF8-8348-8F826C5E0F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24slides.com</a:t>
            </a:r>
          </a:p>
        </p:txBody>
      </p:sp>
      <p:sp>
        <p:nvSpPr>
          <p:cNvPr id="6" name="Slide Number Placeholder 5">
            <a:extLst>
              <a:ext uri="{FF2B5EF4-FFF2-40B4-BE49-F238E27FC236}">
                <a16:creationId xmlns:a16="http://schemas.microsoft.com/office/drawing/2014/main" id="{4137F3BF-F1AD-4A01-A09B-8669FEC7DE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7BCE01-9058-4259-B684-EDDB3327DE6C}" type="slidenum">
              <a:rPr lang="en-US" smtClean="0"/>
              <a:t>‹#›</a:t>
            </a:fld>
            <a:endParaRPr lang="en-US"/>
          </a:p>
        </p:txBody>
      </p:sp>
    </p:spTree>
    <p:extLst>
      <p:ext uri="{BB962C8B-B14F-4D97-AF65-F5344CB8AC3E}">
        <p14:creationId xmlns:p14="http://schemas.microsoft.com/office/powerpoint/2010/main" val="30771467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6.xml"/><Relationship Id="rId6" Type="http://schemas.openxmlformats.org/officeDocument/2006/relationships/image" Target="../media/image2.jpeg"/><Relationship Id="rId5" Type="http://schemas.openxmlformats.org/officeDocument/2006/relationships/image" Target="../media/image1.emf"/><Relationship Id="rId4" Type="http://schemas.openxmlformats.org/officeDocument/2006/relationships/oleObject" Target="../embeddings/oleObject3.bin"/></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tags" Target="../tags/tag25.xml"/><Relationship Id="rId1" Type="http://schemas.openxmlformats.org/officeDocument/2006/relationships/tags" Target="../tags/tag24.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png"/><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3.png"/><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40.xml"/><Relationship Id="rId6" Type="http://schemas.openxmlformats.org/officeDocument/2006/relationships/image" Target="../media/image15.jpeg"/><Relationship Id="rId5" Type="http://schemas.openxmlformats.org/officeDocument/2006/relationships/image" Target="../media/image1.emf"/><Relationship Id="rId4" Type="http://schemas.openxmlformats.org/officeDocument/2006/relationships/oleObject" Target="../embeddings/oleObject7.bin"/></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3.jpeg"/><Relationship Id="rId5" Type="http://schemas.openxmlformats.org/officeDocument/2006/relationships/image" Target="../media/image1.emf"/><Relationship Id="rId4" Type="http://schemas.openxmlformats.org/officeDocument/2006/relationships/oleObject" Target="../embeddings/oleObject4.bin"/></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1.emf"/><Relationship Id="rId5" Type="http://schemas.openxmlformats.org/officeDocument/2006/relationships/oleObject" Target="../embeddings/oleObject6.bin"/><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578447E3-A07A-4C54-A2CF-56880BE1EC9E}"/>
              </a:ext>
            </a:extLst>
          </p:cNvPr>
          <p:cNvGraphicFramePr>
            <a:graphicFrameLocks noChangeAspect="1"/>
          </p:cNvGraphicFramePr>
          <p:nvPr>
            <p:custDataLst>
              <p:tags r:id="rId1"/>
            </p:custDataLst>
            <p:extLst>
              <p:ext uri="{D42A27DB-BD31-4B8C-83A1-F6EECF244321}">
                <p14:modId xmlns:p14="http://schemas.microsoft.com/office/powerpoint/2010/main" val="288336388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3" imgH="384" progId="TCLayout.ActiveDocument.1">
                  <p:embed/>
                </p:oleObj>
              </mc:Choice>
              <mc:Fallback>
                <p:oleObj name="think-cell Slide" r:id="rId4" imgW="383" imgH="384"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14" name="Picture 13" descr="A computer sitting on top of a counter&#10;&#10;Description automatically generated">
            <a:extLst>
              <a:ext uri="{FF2B5EF4-FFF2-40B4-BE49-F238E27FC236}">
                <a16:creationId xmlns:a16="http://schemas.microsoft.com/office/drawing/2014/main" id="{2E68A275-956A-4941-895E-9F353CDC8C60}"/>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5850939" y="2"/>
            <a:ext cx="6341062" cy="6857999"/>
          </a:xfrm>
          <a:custGeom>
            <a:avLst/>
            <a:gdLst>
              <a:gd name="connsiteX0" fmla="*/ 3298661 w 6341062"/>
              <a:gd name="connsiteY0" fmla="*/ 0 h 6857999"/>
              <a:gd name="connsiteX1" fmla="*/ 6341061 w 6341062"/>
              <a:gd name="connsiteY1" fmla="*/ 0 h 6857999"/>
              <a:gd name="connsiteX2" fmla="*/ 6341062 w 6341062"/>
              <a:gd name="connsiteY2" fmla="*/ 6857999 h 6857999"/>
              <a:gd name="connsiteX3" fmla="*/ 1706646 w 6341062"/>
              <a:gd name="connsiteY3" fmla="*/ 6857999 h 6857999"/>
              <a:gd name="connsiteX4" fmla="*/ 229713 w 6341062"/>
              <a:gd name="connsiteY4" fmla="*/ 5958362 h 6857999"/>
              <a:gd name="connsiteX5" fmla="*/ 69934 w 6341062"/>
              <a:gd name="connsiteY5" fmla="*/ 5300596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41062" h="6857999">
                <a:moveTo>
                  <a:pt x="3298661" y="0"/>
                </a:moveTo>
                <a:lnTo>
                  <a:pt x="6341061" y="0"/>
                </a:lnTo>
                <a:lnTo>
                  <a:pt x="6341062" y="6857999"/>
                </a:lnTo>
                <a:lnTo>
                  <a:pt x="1706646" y="6857999"/>
                </a:lnTo>
                <a:lnTo>
                  <a:pt x="229713" y="5958362"/>
                </a:lnTo>
                <a:cubicBezTo>
                  <a:pt x="3954" y="5820847"/>
                  <a:pt x="-67581" y="5526354"/>
                  <a:pt x="69934" y="5300596"/>
                </a:cubicBezTo>
                <a:close/>
              </a:path>
            </a:pathLst>
          </a:custGeom>
        </p:spPr>
      </p:pic>
      <p:sp>
        <p:nvSpPr>
          <p:cNvPr id="15" name="Oval 14">
            <a:extLst>
              <a:ext uri="{FF2B5EF4-FFF2-40B4-BE49-F238E27FC236}">
                <a16:creationId xmlns:a16="http://schemas.microsoft.com/office/drawing/2014/main" id="{948D0751-4B26-43F5-B460-01B82F030F32}"/>
              </a:ext>
            </a:extLst>
          </p:cNvPr>
          <p:cNvSpPr/>
          <p:nvPr/>
        </p:nvSpPr>
        <p:spPr>
          <a:xfrm>
            <a:off x="5965239" y="3780064"/>
            <a:ext cx="1485900" cy="1485900"/>
          </a:xfrm>
          <a:prstGeom prst="ellipse">
            <a:avLst/>
          </a:prstGeom>
          <a:solidFill>
            <a:srgbClr val="8D198E"/>
          </a:solidFill>
          <a:ln w="1270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EA762FA2-5737-4447-800A-54A7BFF20BF1}"/>
              </a:ext>
            </a:extLst>
          </p:cNvPr>
          <p:cNvSpPr/>
          <p:nvPr/>
        </p:nvSpPr>
        <p:spPr>
          <a:xfrm>
            <a:off x="6182844" y="3780065"/>
            <a:ext cx="1268295" cy="1268295"/>
          </a:xfrm>
          <a:custGeom>
            <a:avLst/>
            <a:gdLst>
              <a:gd name="connsiteX0" fmla="*/ 525345 w 1268295"/>
              <a:gd name="connsiteY0" fmla="*/ 0 h 1268295"/>
              <a:gd name="connsiteX1" fmla="*/ 1268295 w 1268295"/>
              <a:gd name="connsiteY1" fmla="*/ 742950 h 1268295"/>
              <a:gd name="connsiteX2" fmla="*/ 1050690 w 1268295"/>
              <a:gd name="connsiteY2" fmla="*/ 1268295 h 1268295"/>
              <a:gd name="connsiteX3" fmla="*/ 0 w 1268295"/>
              <a:gd name="connsiteY3" fmla="*/ 217605 h 1268295"/>
              <a:gd name="connsiteX4" fmla="*/ 525345 w 1268295"/>
              <a:gd name="connsiteY4" fmla="*/ 0 h 1268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8295" h="1268295">
                <a:moveTo>
                  <a:pt x="525345" y="0"/>
                </a:moveTo>
                <a:cubicBezTo>
                  <a:pt x="935665" y="0"/>
                  <a:pt x="1268295" y="332630"/>
                  <a:pt x="1268295" y="742950"/>
                </a:cubicBezTo>
                <a:cubicBezTo>
                  <a:pt x="1268295" y="948110"/>
                  <a:pt x="1185137" y="1133848"/>
                  <a:pt x="1050690" y="1268295"/>
                </a:cubicBezTo>
                <a:lnTo>
                  <a:pt x="0" y="217605"/>
                </a:lnTo>
                <a:cubicBezTo>
                  <a:pt x="134448" y="83158"/>
                  <a:pt x="320185" y="0"/>
                  <a:pt x="525345" y="0"/>
                </a:cubicBezTo>
                <a:close/>
              </a:path>
            </a:pathLst>
          </a:custGeom>
          <a:solidFill>
            <a:schemeClr val="bg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4" name="Group 23">
            <a:extLst>
              <a:ext uri="{FF2B5EF4-FFF2-40B4-BE49-F238E27FC236}">
                <a16:creationId xmlns:a16="http://schemas.microsoft.com/office/drawing/2014/main" id="{6C03B5EE-9C97-4C62-8FEA-7AF796E3FBBC}"/>
              </a:ext>
            </a:extLst>
          </p:cNvPr>
          <p:cNvGrpSpPr/>
          <p:nvPr/>
        </p:nvGrpSpPr>
        <p:grpSpPr>
          <a:xfrm>
            <a:off x="6442561" y="4245201"/>
            <a:ext cx="531256" cy="555626"/>
            <a:chOff x="2676526" y="5394325"/>
            <a:chExt cx="346075" cy="361950"/>
          </a:xfrm>
          <a:solidFill>
            <a:schemeClr val="bg1"/>
          </a:solidFill>
          <a:effectLst>
            <a:outerShdw blurRad="50800" dist="38100" dir="2700000" algn="tl" rotWithShape="0">
              <a:prstClr val="black">
                <a:alpha val="20000"/>
              </a:prstClr>
            </a:outerShdw>
          </a:effectLst>
        </p:grpSpPr>
        <p:sp>
          <p:nvSpPr>
            <p:cNvPr id="25" name="Freeform 118">
              <a:extLst>
                <a:ext uri="{FF2B5EF4-FFF2-40B4-BE49-F238E27FC236}">
                  <a16:creationId xmlns:a16="http://schemas.microsoft.com/office/drawing/2014/main" id="{924B58EE-4B85-4B00-8589-44DC6DD1C95D}"/>
                </a:ext>
              </a:extLst>
            </p:cNvPr>
            <p:cNvSpPr>
              <a:spLocks/>
            </p:cNvSpPr>
            <p:nvPr/>
          </p:nvSpPr>
          <p:spPr bwMode="auto">
            <a:xfrm>
              <a:off x="2676526" y="5394325"/>
              <a:ext cx="346075" cy="46038"/>
            </a:xfrm>
            <a:custGeom>
              <a:avLst/>
              <a:gdLst>
                <a:gd name="T0" fmla="*/ 92 w 92"/>
                <a:gd name="T1" fmla="*/ 12 h 12"/>
                <a:gd name="T2" fmla="*/ 92 w 92"/>
                <a:gd name="T3" fmla="*/ 2 h 12"/>
                <a:gd name="T4" fmla="*/ 90 w 92"/>
                <a:gd name="T5" fmla="*/ 0 h 12"/>
                <a:gd name="T6" fmla="*/ 2 w 92"/>
                <a:gd name="T7" fmla="*/ 0 h 12"/>
                <a:gd name="T8" fmla="*/ 0 w 92"/>
                <a:gd name="T9" fmla="*/ 2 h 12"/>
                <a:gd name="T10" fmla="*/ 0 w 92"/>
                <a:gd name="T11" fmla="*/ 12 h 12"/>
                <a:gd name="T12" fmla="*/ 92 w 92"/>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92" h="12">
                  <a:moveTo>
                    <a:pt x="92" y="12"/>
                  </a:moveTo>
                  <a:cubicBezTo>
                    <a:pt x="92" y="2"/>
                    <a:pt x="92" y="2"/>
                    <a:pt x="92" y="2"/>
                  </a:cubicBezTo>
                  <a:cubicBezTo>
                    <a:pt x="92" y="1"/>
                    <a:pt x="91" y="0"/>
                    <a:pt x="90" y="0"/>
                  </a:cubicBezTo>
                  <a:cubicBezTo>
                    <a:pt x="2" y="0"/>
                    <a:pt x="2" y="0"/>
                    <a:pt x="2" y="0"/>
                  </a:cubicBezTo>
                  <a:cubicBezTo>
                    <a:pt x="1" y="0"/>
                    <a:pt x="0" y="1"/>
                    <a:pt x="0" y="2"/>
                  </a:cubicBezTo>
                  <a:cubicBezTo>
                    <a:pt x="0" y="12"/>
                    <a:pt x="0" y="12"/>
                    <a:pt x="0" y="12"/>
                  </a:cubicBezTo>
                  <a:lnTo>
                    <a:pt x="92"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119">
              <a:extLst>
                <a:ext uri="{FF2B5EF4-FFF2-40B4-BE49-F238E27FC236}">
                  <a16:creationId xmlns:a16="http://schemas.microsoft.com/office/drawing/2014/main" id="{29DB9A58-9150-4264-A2AD-2A21F6C91731}"/>
                </a:ext>
              </a:extLst>
            </p:cNvPr>
            <p:cNvSpPr>
              <a:spLocks noEditPoints="1"/>
            </p:cNvSpPr>
            <p:nvPr/>
          </p:nvSpPr>
          <p:spPr bwMode="auto">
            <a:xfrm>
              <a:off x="2676526" y="5454650"/>
              <a:ext cx="346075" cy="301625"/>
            </a:xfrm>
            <a:custGeom>
              <a:avLst/>
              <a:gdLst>
                <a:gd name="T0" fmla="*/ 90 w 92"/>
                <a:gd name="T1" fmla="*/ 52 h 80"/>
                <a:gd name="T2" fmla="*/ 84 w 92"/>
                <a:gd name="T3" fmla="*/ 52 h 80"/>
                <a:gd name="T4" fmla="*/ 84 w 92"/>
                <a:gd name="T5" fmla="*/ 0 h 80"/>
                <a:gd name="T6" fmla="*/ 8 w 92"/>
                <a:gd name="T7" fmla="*/ 0 h 80"/>
                <a:gd name="T8" fmla="*/ 8 w 92"/>
                <a:gd name="T9" fmla="*/ 52 h 80"/>
                <a:gd name="T10" fmla="*/ 2 w 92"/>
                <a:gd name="T11" fmla="*/ 52 h 80"/>
                <a:gd name="T12" fmla="*/ 0 w 92"/>
                <a:gd name="T13" fmla="*/ 54 h 80"/>
                <a:gd name="T14" fmla="*/ 2 w 92"/>
                <a:gd name="T15" fmla="*/ 56 h 80"/>
                <a:gd name="T16" fmla="*/ 44 w 92"/>
                <a:gd name="T17" fmla="*/ 56 h 80"/>
                <a:gd name="T18" fmla="*/ 44 w 92"/>
                <a:gd name="T19" fmla="*/ 64 h 80"/>
                <a:gd name="T20" fmla="*/ 38 w 92"/>
                <a:gd name="T21" fmla="*/ 72 h 80"/>
                <a:gd name="T22" fmla="*/ 46 w 92"/>
                <a:gd name="T23" fmla="*/ 80 h 80"/>
                <a:gd name="T24" fmla="*/ 54 w 92"/>
                <a:gd name="T25" fmla="*/ 72 h 80"/>
                <a:gd name="T26" fmla="*/ 48 w 92"/>
                <a:gd name="T27" fmla="*/ 64 h 80"/>
                <a:gd name="T28" fmla="*/ 48 w 92"/>
                <a:gd name="T29" fmla="*/ 56 h 80"/>
                <a:gd name="T30" fmla="*/ 90 w 92"/>
                <a:gd name="T31" fmla="*/ 56 h 80"/>
                <a:gd name="T32" fmla="*/ 92 w 92"/>
                <a:gd name="T33" fmla="*/ 54 h 80"/>
                <a:gd name="T34" fmla="*/ 90 w 92"/>
                <a:gd name="T35" fmla="*/ 52 h 80"/>
                <a:gd name="T36" fmla="*/ 34 w 92"/>
                <a:gd name="T37" fmla="*/ 44 h 80"/>
                <a:gd name="T38" fmla="*/ 16 w 92"/>
                <a:gd name="T39" fmla="*/ 26 h 80"/>
                <a:gd name="T40" fmla="*/ 23 w 92"/>
                <a:gd name="T41" fmla="*/ 11 h 80"/>
                <a:gd name="T42" fmla="*/ 32 w 92"/>
                <a:gd name="T43" fmla="*/ 27 h 80"/>
                <a:gd name="T44" fmla="*/ 35 w 92"/>
                <a:gd name="T45" fmla="*/ 44 h 80"/>
                <a:gd name="T46" fmla="*/ 34 w 92"/>
                <a:gd name="T47" fmla="*/ 44 h 80"/>
                <a:gd name="T48" fmla="*/ 50 w 92"/>
                <a:gd name="T49" fmla="*/ 72 h 80"/>
                <a:gd name="T50" fmla="*/ 46 w 92"/>
                <a:gd name="T51" fmla="*/ 76 h 80"/>
                <a:gd name="T52" fmla="*/ 42 w 92"/>
                <a:gd name="T53" fmla="*/ 72 h 80"/>
                <a:gd name="T54" fmla="*/ 46 w 92"/>
                <a:gd name="T55" fmla="*/ 68 h 80"/>
                <a:gd name="T56" fmla="*/ 50 w 92"/>
                <a:gd name="T57" fmla="*/ 72 h 80"/>
                <a:gd name="T58" fmla="*/ 39 w 92"/>
                <a:gd name="T59" fmla="*/ 43 h 80"/>
                <a:gd name="T60" fmla="*/ 36 w 92"/>
                <a:gd name="T61" fmla="*/ 28 h 80"/>
                <a:gd name="T62" fmla="*/ 52 w 92"/>
                <a:gd name="T63" fmla="*/ 28 h 80"/>
                <a:gd name="T64" fmla="*/ 39 w 92"/>
                <a:gd name="T65" fmla="*/ 43 h 80"/>
                <a:gd name="T66" fmla="*/ 35 w 92"/>
                <a:gd name="T67" fmla="*/ 24 h 80"/>
                <a:gd name="T68" fmla="*/ 27 w 92"/>
                <a:gd name="T69" fmla="*/ 9 h 80"/>
                <a:gd name="T70" fmla="*/ 34 w 92"/>
                <a:gd name="T71" fmla="*/ 8 h 80"/>
                <a:gd name="T72" fmla="*/ 52 w 92"/>
                <a:gd name="T73" fmla="*/ 24 h 80"/>
                <a:gd name="T74" fmla="*/ 35 w 92"/>
                <a:gd name="T75" fmla="*/ 24 h 80"/>
                <a:gd name="T76" fmla="*/ 74 w 92"/>
                <a:gd name="T77" fmla="*/ 28 h 80"/>
                <a:gd name="T78" fmla="*/ 62 w 92"/>
                <a:gd name="T79" fmla="*/ 28 h 80"/>
                <a:gd name="T80" fmla="*/ 60 w 92"/>
                <a:gd name="T81" fmla="*/ 26 h 80"/>
                <a:gd name="T82" fmla="*/ 62 w 92"/>
                <a:gd name="T83" fmla="*/ 24 h 80"/>
                <a:gd name="T84" fmla="*/ 74 w 92"/>
                <a:gd name="T85" fmla="*/ 24 h 80"/>
                <a:gd name="T86" fmla="*/ 76 w 92"/>
                <a:gd name="T87" fmla="*/ 26 h 80"/>
                <a:gd name="T88" fmla="*/ 74 w 92"/>
                <a:gd name="T89" fmla="*/ 28 h 80"/>
                <a:gd name="T90" fmla="*/ 74 w 92"/>
                <a:gd name="T91" fmla="*/ 20 h 80"/>
                <a:gd name="T92" fmla="*/ 62 w 92"/>
                <a:gd name="T93" fmla="*/ 20 h 80"/>
                <a:gd name="T94" fmla="*/ 60 w 92"/>
                <a:gd name="T95" fmla="*/ 18 h 80"/>
                <a:gd name="T96" fmla="*/ 62 w 92"/>
                <a:gd name="T97" fmla="*/ 16 h 80"/>
                <a:gd name="T98" fmla="*/ 74 w 92"/>
                <a:gd name="T99" fmla="*/ 16 h 80"/>
                <a:gd name="T100" fmla="*/ 76 w 92"/>
                <a:gd name="T101" fmla="*/ 18 h 80"/>
                <a:gd name="T102" fmla="*/ 74 w 92"/>
                <a:gd name="T103" fmla="*/ 20 h 80"/>
                <a:gd name="T104" fmla="*/ 74 w 92"/>
                <a:gd name="T105" fmla="*/ 12 h 80"/>
                <a:gd name="T106" fmla="*/ 62 w 92"/>
                <a:gd name="T107" fmla="*/ 12 h 80"/>
                <a:gd name="T108" fmla="*/ 60 w 92"/>
                <a:gd name="T109" fmla="*/ 10 h 80"/>
                <a:gd name="T110" fmla="*/ 62 w 92"/>
                <a:gd name="T111" fmla="*/ 8 h 80"/>
                <a:gd name="T112" fmla="*/ 74 w 92"/>
                <a:gd name="T113" fmla="*/ 8 h 80"/>
                <a:gd name="T114" fmla="*/ 76 w 92"/>
                <a:gd name="T115" fmla="*/ 10 h 80"/>
                <a:gd name="T116" fmla="*/ 74 w 92"/>
                <a:gd name="T117" fmla="*/ 1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2" h="80">
                  <a:moveTo>
                    <a:pt x="90" y="52"/>
                  </a:moveTo>
                  <a:cubicBezTo>
                    <a:pt x="84" y="52"/>
                    <a:pt x="84" y="52"/>
                    <a:pt x="84" y="52"/>
                  </a:cubicBezTo>
                  <a:cubicBezTo>
                    <a:pt x="84" y="0"/>
                    <a:pt x="84" y="0"/>
                    <a:pt x="84" y="0"/>
                  </a:cubicBezTo>
                  <a:cubicBezTo>
                    <a:pt x="8" y="0"/>
                    <a:pt x="8" y="0"/>
                    <a:pt x="8" y="0"/>
                  </a:cubicBezTo>
                  <a:cubicBezTo>
                    <a:pt x="8" y="52"/>
                    <a:pt x="8" y="52"/>
                    <a:pt x="8" y="52"/>
                  </a:cubicBezTo>
                  <a:cubicBezTo>
                    <a:pt x="2" y="52"/>
                    <a:pt x="2" y="52"/>
                    <a:pt x="2" y="52"/>
                  </a:cubicBezTo>
                  <a:cubicBezTo>
                    <a:pt x="1" y="52"/>
                    <a:pt x="0" y="53"/>
                    <a:pt x="0" y="54"/>
                  </a:cubicBezTo>
                  <a:cubicBezTo>
                    <a:pt x="0" y="55"/>
                    <a:pt x="1" y="56"/>
                    <a:pt x="2" y="56"/>
                  </a:cubicBezTo>
                  <a:cubicBezTo>
                    <a:pt x="44" y="56"/>
                    <a:pt x="44" y="56"/>
                    <a:pt x="44" y="56"/>
                  </a:cubicBezTo>
                  <a:cubicBezTo>
                    <a:pt x="44" y="64"/>
                    <a:pt x="44" y="64"/>
                    <a:pt x="44" y="64"/>
                  </a:cubicBezTo>
                  <a:cubicBezTo>
                    <a:pt x="41" y="65"/>
                    <a:pt x="38" y="68"/>
                    <a:pt x="38" y="72"/>
                  </a:cubicBezTo>
                  <a:cubicBezTo>
                    <a:pt x="38" y="76"/>
                    <a:pt x="42" y="80"/>
                    <a:pt x="46" y="80"/>
                  </a:cubicBezTo>
                  <a:cubicBezTo>
                    <a:pt x="50" y="80"/>
                    <a:pt x="54" y="76"/>
                    <a:pt x="54" y="72"/>
                  </a:cubicBezTo>
                  <a:cubicBezTo>
                    <a:pt x="54" y="68"/>
                    <a:pt x="51" y="65"/>
                    <a:pt x="48" y="64"/>
                  </a:cubicBezTo>
                  <a:cubicBezTo>
                    <a:pt x="48" y="56"/>
                    <a:pt x="48" y="56"/>
                    <a:pt x="48" y="56"/>
                  </a:cubicBezTo>
                  <a:cubicBezTo>
                    <a:pt x="90" y="56"/>
                    <a:pt x="90" y="56"/>
                    <a:pt x="90" y="56"/>
                  </a:cubicBezTo>
                  <a:cubicBezTo>
                    <a:pt x="91" y="56"/>
                    <a:pt x="92" y="55"/>
                    <a:pt x="92" y="54"/>
                  </a:cubicBezTo>
                  <a:cubicBezTo>
                    <a:pt x="92" y="53"/>
                    <a:pt x="91" y="52"/>
                    <a:pt x="90" y="52"/>
                  </a:cubicBezTo>
                  <a:close/>
                  <a:moveTo>
                    <a:pt x="34" y="44"/>
                  </a:moveTo>
                  <a:cubicBezTo>
                    <a:pt x="24" y="44"/>
                    <a:pt x="16" y="36"/>
                    <a:pt x="16" y="26"/>
                  </a:cubicBezTo>
                  <a:cubicBezTo>
                    <a:pt x="16" y="20"/>
                    <a:pt x="19" y="15"/>
                    <a:pt x="23" y="11"/>
                  </a:cubicBezTo>
                  <a:cubicBezTo>
                    <a:pt x="32" y="27"/>
                    <a:pt x="32" y="27"/>
                    <a:pt x="32" y="27"/>
                  </a:cubicBezTo>
                  <a:cubicBezTo>
                    <a:pt x="35" y="44"/>
                    <a:pt x="35" y="44"/>
                    <a:pt x="35" y="44"/>
                  </a:cubicBezTo>
                  <a:cubicBezTo>
                    <a:pt x="35" y="44"/>
                    <a:pt x="34" y="44"/>
                    <a:pt x="34" y="44"/>
                  </a:cubicBezTo>
                  <a:close/>
                  <a:moveTo>
                    <a:pt x="50" y="72"/>
                  </a:moveTo>
                  <a:cubicBezTo>
                    <a:pt x="50" y="74"/>
                    <a:pt x="48" y="76"/>
                    <a:pt x="46" y="76"/>
                  </a:cubicBezTo>
                  <a:cubicBezTo>
                    <a:pt x="44" y="76"/>
                    <a:pt x="42" y="74"/>
                    <a:pt x="42" y="72"/>
                  </a:cubicBezTo>
                  <a:cubicBezTo>
                    <a:pt x="42" y="70"/>
                    <a:pt x="44" y="68"/>
                    <a:pt x="46" y="68"/>
                  </a:cubicBezTo>
                  <a:cubicBezTo>
                    <a:pt x="48" y="68"/>
                    <a:pt x="50" y="70"/>
                    <a:pt x="50" y="72"/>
                  </a:cubicBezTo>
                  <a:close/>
                  <a:moveTo>
                    <a:pt x="39" y="43"/>
                  </a:moveTo>
                  <a:cubicBezTo>
                    <a:pt x="36" y="28"/>
                    <a:pt x="36" y="28"/>
                    <a:pt x="36" y="28"/>
                  </a:cubicBezTo>
                  <a:cubicBezTo>
                    <a:pt x="52" y="28"/>
                    <a:pt x="52" y="28"/>
                    <a:pt x="52" y="28"/>
                  </a:cubicBezTo>
                  <a:cubicBezTo>
                    <a:pt x="51" y="35"/>
                    <a:pt x="46" y="41"/>
                    <a:pt x="39" y="43"/>
                  </a:cubicBezTo>
                  <a:close/>
                  <a:moveTo>
                    <a:pt x="35" y="24"/>
                  </a:moveTo>
                  <a:cubicBezTo>
                    <a:pt x="27" y="9"/>
                    <a:pt x="27" y="9"/>
                    <a:pt x="27" y="9"/>
                  </a:cubicBezTo>
                  <a:cubicBezTo>
                    <a:pt x="29" y="9"/>
                    <a:pt x="31" y="8"/>
                    <a:pt x="34" y="8"/>
                  </a:cubicBezTo>
                  <a:cubicBezTo>
                    <a:pt x="43" y="8"/>
                    <a:pt x="51" y="15"/>
                    <a:pt x="52" y="24"/>
                  </a:cubicBezTo>
                  <a:lnTo>
                    <a:pt x="35" y="24"/>
                  </a:lnTo>
                  <a:close/>
                  <a:moveTo>
                    <a:pt x="74" y="28"/>
                  </a:moveTo>
                  <a:cubicBezTo>
                    <a:pt x="62" y="28"/>
                    <a:pt x="62" y="28"/>
                    <a:pt x="62" y="28"/>
                  </a:cubicBezTo>
                  <a:cubicBezTo>
                    <a:pt x="61" y="28"/>
                    <a:pt x="60" y="27"/>
                    <a:pt x="60" y="26"/>
                  </a:cubicBezTo>
                  <a:cubicBezTo>
                    <a:pt x="60" y="25"/>
                    <a:pt x="61" y="24"/>
                    <a:pt x="62" y="24"/>
                  </a:cubicBezTo>
                  <a:cubicBezTo>
                    <a:pt x="74" y="24"/>
                    <a:pt x="74" y="24"/>
                    <a:pt x="74" y="24"/>
                  </a:cubicBezTo>
                  <a:cubicBezTo>
                    <a:pt x="75" y="24"/>
                    <a:pt x="76" y="25"/>
                    <a:pt x="76" y="26"/>
                  </a:cubicBezTo>
                  <a:cubicBezTo>
                    <a:pt x="76" y="27"/>
                    <a:pt x="75" y="28"/>
                    <a:pt x="74" y="28"/>
                  </a:cubicBezTo>
                  <a:close/>
                  <a:moveTo>
                    <a:pt x="74" y="20"/>
                  </a:moveTo>
                  <a:cubicBezTo>
                    <a:pt x="62" y="20"/>
                    <a:pt x="62" y="20"/>
                    <a:pt x="62" y="20"/>
                  </a:cubicBezTo>
                  <a:cubicBezTo>
                    <a:pt x="61" y="20"/>
                    <a:pt x="60" y="19"/>
                    <a:pt x="60" y="18"/>
                  </a:cubicBezTo>
                  <a:cubicBezTo>
                    <a:pt x="60" y="17"/>
                    <a:pt x="61" y="16"/>
                    <a:pt x="62" y="16"/>
                  </a:cubicBezTo>
                  <a:cubicBezTo>
                    <a:pt x="74" y="16"/>
                    <a:pt x="74" y="16"/>
                    <a:pt x="74" y="16"/>
                  </a:cubicBezTo>
                  <a:cubicBezTo>
                    <a:pt x="75" y="16"/>
                    <a:pt x="76" y="17"/>
                    <a:pt x="76" y="18"/>
                  </a:cubicBezTo>
                  <a:cubicBezTo>
                    <a:pt x="76" y="19"/>
                    <a:pt x="75" y="20"/>
                    <a:pt x="74" y="20"/>
                  </a:cubicBezTo>
                  <a:close/>
                  <a:moveTo>
                    <a:pt x="74" y="12"/>
                  </a:moveTo>
                  <a:cubicBezTo>
                    <a:pt x="62" y="12"/>
                    <a:pt x="62" y="12"/>
                    <a:pt x="62" y="12"/>
                  </a:cubicBezTo>
                  <a:cubicBezTo>
                    <a:pt x="61" y="12"/>
                    <a:pt x="60" y="11"/>
                    <a:pt x="60" y="10"/>
                  </a:cubicBezTo>
                  <a:cubicBezTo>
                    <a:pt x="60" y="9"/>
                    <a:pt x="61" y="8"/>
                    <a:pt x="62" y="8"/>
                  </a:cubicBezTo>
                  <a:cubicBezTo>
                    <a:pt x="74" y="8"/>
                    <a:pt x="74" y="8"/>
                    <a:pt x="74" y="8"/>
                  </a:cubicBezTo>
                  <a:cubicBezTo>
                    <a:pt x="75" y="8"/>
                    <a:pt x="76" y="9"/>
                    <a:pt x="76" y="10"/>
                  </a:cubicBezTo>
                  <a:cubicBezTo>
                    <a:pt x="76" y="11"/>
                    <a:pt x="75" y="12"/>
                    <a:pt x="74"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7" name="Rectangle 26">
            <a:extLst>
              <a:ext uri="{FF2B5EF4-FFF2-40B4-BE49-F238E27FC236}">
                <a16:creationId xmlns:a16="http://schemas.microsoft.com/office/drawing/2014/main" id="{7211ECB3-E34F-44B7-A71B-1CC613F72D0E}"/>
              </a:ext>
            </a:extLst>
          </p:cNvPr>
          <p:cNvSpPr/>
          <p:nvPr/>
        </p:nvSpPr>
        <p:spPr>
          <a:xfrm>
            <a:off x="268447" y="1475212"/>
            <a:ext cx="5473689" cy="2769989"/>
          </a:xfrm>
          <a:prstGeom prst="rect">
            <a:avLst/>
          </a:prstGeom>
        </p:spPr>
        <p:txBody>
          <a:bodyPr wrap="square" lIns="0" tIns="0" rIns="0" bIns="0" anchor="b" anchorCtr="0">
            <a:spAutoFit/>
          </a:bodyPr>
          <a:lstStyle/>
          <a:p>
            <a:r>
              <a:rPr lang="en-US" sz="6000" b="1" dirty="0">
                <a:solidFill>
                  <a:schemeClr val="tx1">
                    <a:lumMod val="85000"/>
                    <a:lumOff val="15000"/>
                  </a:schemeClr>
                </a:solidFill>
                <a:latin typeface="Georgia" panose="02040502050405020303" pitchFamily="18" charset="0"/>
                <a:ea typeface="Segoe UI Black" panose="020B0A02040204020203" pitchFamily="34" charset="0"/>
              </a:rPr>
              <a:t>User Engagement Analysis</a:t>
            </a:r>
          </a:p>
        </p:txBody>
      </p:sp>
      <p:cxnSp>
        <p:nvCxnSpPr>
          <p:cNvPr id="30" name="Straight Connector 29">
            <a:extLst>
              <a:ext uri="{FF2B5EF4-FFF2-40B4-BE49-F238E27FC236}">
                <a16:creationId xmlns:a16="http://schemas.microsoft.com/office/drawing/2014/main" id="{84D09BAF-01C6-4AF9-AE46-D2B1FF264480}"/>
              </a:ext>
            </a:extLst>
          </p:cNvPr>
          <p:cNvCxnSpPr>
            <a:cxnSpLocks/>
          </p:cNvCxnSpPr>
          <p:nvPr/>
        </p:nvCxnSpPr>
        <p:spPr>
          <a:xfrm>
            <a:off x="587829" y="4523014"/>
            <a:ext cx="503192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6BA9682-2AAB-A0FF-4C3E-821AC302B5BE}"/>
              </a:ext>
            </a:extLst>
          </p:cNvPr>
          <p:cNvSpPr txBox="1"/>
          <p:nvPr/>
        </p:nvSpPr>
        <p:spPr>
          <a:xfrm>
            <a:off x="268447" y="4881243"/>
            <a:ext cx="5473689" cy="769441"/>
          </a:xfrm>
          <a:prstGeom prst="rect">
            <a:avLst/>
          </a:prstGeom>
          <a:solidFill>
            <a:schemeClr val="accent2">
              <a:lumMod val="75000"/>
            </a:schemeClr>
          </a:solidFill>
        </p:spPr>
        <p:txBody>
          <a:bodyPr wrap="square" rtlCol="0">
            <a:spAutoFit/>
          </a:bodyPr>
          <a:lstStyle/>
          <a:p>
            <a:r>
              <a:rPr lang="en-IN" sz="4400" b="1" dirty="0">
                <a:solidFill>
                  <a:schemeClr val="bg1"/>
                </a:solidFill>
              </a:rPr>
              <a:t>RESTAURANT</a:t>
            </a:r>
            <a:r>
              <a:rPr lang="en-IN" sz="4400" b="1" dirty="0"/>
              <a:t> </a:t>
            </a:r>
            <a:r>
              <a:rPr lang="en-IN" sz="4400" b="1" dirty="0">
                <a:solidFill>
                  <a:schemeClr val="bg1"/>
                </a:solidFill>
              </a:rPr>
              <a:t>SUCCESS</a:t>
            </a:r>
          </a:p>
        </p:txBody>
      </p:sp>
    </p:spTree>
    <p:extLst>
      <p:ext uri="{BB962C8B-B14F-4D97-AF65-F5344CB8AC3E}">
        <p14:creationId xmlns:p14="http://schemas.microsoft.com/office/powerpoint/2010/main" val="16789079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p:txBody>
          <a:bodyPr>
            <a:normAutofit fontScale="90000"/>
          </a:bodyPr>
          <a:lstStyle/>
          <a:p>
            <a:r>
              <a:rPr lang="en-US" sz="3200" dirty="0"/>
              <a:t>Do restaurants with higher engagement tend to have higher ratings?</a:t>
            </a:r>
          </a:p>
        </p:txBody>
      </p:sp>
      <p:sp>
        <p:nvSpPr>
          <p:cNvPr id="8" name="TextBox 7">
            <a:extLst>
              <a:ext uri="{FF2B5EF4-FFF2-40B4-BE49-F238E27FC236}">
                <a16:creationId xmlns:a16="http://schemas.microsoft.com/office/drawing/2014/main" id="{06065F4E-DEAB-E0C6-F970-8DEAAE3314A6}"/>
              </a:ext>
            </a:extLst>
          </p:cNvPr>
          <p:cNvSpPr txBox="1"/>
          <p:nvPr/>
        </p:nvSpPr>
        <p:spPr>
          <a:xfrm>
            <a:off x="713462" y="1546704"/>
            <a:ext cx="11199138" cy="2677656"/>
          </a:xfrm>
          <a:prstGeom prst="rect">
            <a:avLst/>
          </a:prstGeom>
          <a:noFill/>
        </p:spPr>
        <p:txBody>
          <a:bodyPr wrap="square">
            <a:spAutoFit/>
          </a:bodyPr>
          <a:lstStyle/>
          <a:p>
            <a:r>
              <a:rPr lang="en-IN" sz="2400" dirty="0"/>
              <a:t>• Data shows a general increase in average review, check-in, and tip counts as ratings improve from 1 to 4 stars.</a:t>
            </a:r>
          </a:p>
          <a:p>
            <a:r>
              <a:rPr lang="en-IN" sz="2400" dirty="0"/>
              <a:t>• Restaurants rated 4 stars exhibit the highest engagement and shows a downward trend for rating above 4.</a:t>
            </a:r>
          </a:p>
          <a:p>
            <a:r>
              <a:rPr lang="en-IN" sz="2400" dirty="0"/>
              <a:t>• The drop in engagement at 5.0 stars might suggest either a saturation point where fewer customers feel compelled to add their reviews, or a selectivity where only a small, satisfied audience frequents these establishments.</a:t>
            </a:r>
          </a:p>
        </p:txBody>
      </p:sp>
      <p:pic>
        <p:nvPicPr>
          <p:cNvPr id="10" name="Picture 9">
            <a:extLst>
              <a:ext uri="{FF2B5EF4-FFF2-40B4-BE49-F238E27FC236}">
                <a16:creationId xmlns:a16="http://schemas.microsoft.com/office/drawing/2014/main" id="{1337A42F-64A5-E4B9-BB2F-6052C26F28E0}"/>
              </a:ext>
            </a:extLst>
          </p:cNvPr>
          <p:cNvPicPr>
            <a:picLocks noChangeAspect="1"/>
          </p:cNvPicPr>
          <p:nvPr/>
        </p:nvPicPr>
        <p:blipFill>
          <a:blip r:embed="rId7"/>
          <a:stretch>
            <a:fillRect/>
          </a:stretch>
        </p:blipFill>
        <p:spPr>
          <a:xfrm>
            <a:off x="713462" y="4318678"/>
            <a:ext cx="7778784" cy="2174196"/>
          </a:xfrm>
          <a:prstGeom prst="rect">
            <a:avLst/>
          </a:prstGeom>
        </p:spPr>
      </p:pic>
    </p:spTree>
    <p:extLst>
      <p:ext uri="{BB962C8B-B14F-4D97-AF65-F5344CB8AC3E}">
        <p14:creationId xmlns:p14="http://schemas.microsoft.com/office/powerpoint/2010/main" val="1402153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p:txBody>
          <a:bodyPr>
            <a:normAutofit fontScale="90000"/>
          </a:bodyPr>
          <a:lstStyle/>
          <a:p>
            <a:r>
              <a:rPr lang="en-US" sz="3200" dirty="0"/>
              <a:t>Is there a correlation between the number of reviews, tips, and check-ins for a business?</a:t>
            </a:r>
          </a:p>
        </p:txBody>
      </p:sp>
      <p:sp>
        <p:nvSpPr>
          <p:cNvPr id="8" name="TextBox 7">
            <a:extLst>
              <a:ext uri="{FF2B5EF4-FFF2-40B4-BE49-F238E27FC236}">
                <a16:creationId xmlns:a16="http://schemas.microsoft.com/office/drawing/2014/main" id="{06065F4E-DEAB-E0C6-F970-8DEAAE3314A6}"/>
              </a:ext>
            </a:extLst>
          </p:cNvPr>
          <p:cNvSpPr txBox="1"/>
          <p:nvPr/>
        </p:nvSpPr>
        <p:spPr>
          <a:xfrm>
            <a:off x="713462" y="1546704"/>
            <a:ext cx="11199138" cy="2308324"/>
          </a:xfrm>
          <a:prstGeom prst="rect">
            <a:avLst/>
          </a:prstGeom>
          <a:noFill/>
        </p:spPr>
        <p:txBody>
          <a:bodyPr wrap="square">
            <a:spAutoFit/>
          </a:bodyPr>
          <a:lstStyle/>
          <a:p>
            <a:pPr algn="just"/>
            <a:r>
              <a:rPr lang="en-US" sz="2400" dirty="0"/>
              <a:t>• These correlations suggest that user engagement across different platforms (reviews, tips, and check-ins) is interlinked; higher activity in one area tends to be associated with higher activity in others.</a:t>
            </a:r>
          </a:p>
          <a:p>
            <a:pPr algn="just"/>
            <a:r>
              <a:rPr lang="en-US" sz="2400" dirty="0"/>
              <a:t>• Businesses should focus on strategies that boost all types of user engagement, increases in one type of engagement are likely to drive increases in others, enhancing overall visibility and interaction with customers.</a:t>
            </a:r>
            <a:endParaRPr lang="en-IN" sz="2400" dirty="0"/>
          </a:p>
        </p:txBody>
      </p:sp>
      <p:pic>
        <p:nvPicPr>
          <p:cNvPr id="4" name="Picture 3">
            <a:extLst>
              <a:ext uri="{FF2B5EF4-FFF2-40B4-BE49-F238E27FC236}">
                <a16:creationId xmlns:a16="http://schemas.microsoft.com/office/drawing/2014/main" id="{2901F9F4-283A-1BBE-5F47-7D853EEA23B0}"/>
              </a:ext>
            </a:extLst>
          </p:cNvPr>
          <p:cNvPicPr>
            <a:picLocks noChangeAspect="1"/>
          </p:cNvPicPr>
          <p:nvPr/>
        </p:nvPicPr>
        <p:blipFill>
          <a:blip r:embed="rId7"/>
          <a:stretch>
            <a:fillRect/>
          </a:stretch>
        </p:blipFill>
        <p:spPr>
          <a:xfrm>
            <a:off x="6838453" y="3429000"/>
            <a:ext cx="4549214" cy="3358703"/>
          </a:xfrm>
          <a:prstGeom prst="rect">
            <a:avLst/>
          </a:prstGeom>
        </p:spPr>
      </p:pic>
    </p:spTree>
    <p:extLst>
      <p:ext uri="{BB962C8B-B14F-4D97-AF65-F5344CB8AC3E}">
        <p14:creationId xmlns:p14="http://schemas.microsoft.com/office/powerpoint/2010/main" val="41370119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p:txBody>
          <a:bodyPr>
            <a:normAutofit fontScale="90000"/>
          </a:bodyPr>
          <a:lstStyle/>
          <a:p>
            <a:r>
              <a:rPr lang="en-US" sz="3200" dirty="0"/>
              <a:t>Is there a difference in the user engagement between high- rated and low-rated businesses?</a:t>
            </a:r>
          </a:p>
        </p:txBody>
      </p:sp>
      <p:sp>
        <p:nvSpPr>
          <p:cNvPr id="8" name="TextBox 7">
            <a:extLst>
              <a:ext uri="{FF2B5EF4-FFF2-40B4-BE49-F238E27FC236}">
                <a16:creationId xmlns:a16="http://schemas.microsoft.com/office/drawing/2014/main" id="{06065F4E-DEAB-E0C6-F970-8DEAAE3314A6}"/>
              </a:ext>
            </a:extLst>
          </p:cNvPr>
          <p:cNvSpPr txBox="1"/>
          <p:nvPr/>
        </p:nvSpPr>
        <p:spPr>
          <a:xfrm>
            <a:off x="713462" y="1546704"/>
            <a:ext cx="11199138" cy="1938992"/>
          </a:xfrm>
          <a:prstGeom prst="rect">
            <a:avLst/>
          </a:prstGeom>
          <a:noFill/>
        </p:spPr>
        <p:txBody>
          <a:bodyPr wrap="square">
            <a:spAutoFit/>
          </a:bodyPr>
          <a:lstStyle/>
          <a:p>
            <a:pPr algn="just"/>
            <a:r>
              <a:rPr lang="en-US" sz="2400" dirty="0"/>
              <a:t>• Data indicates a clear correlation between higher ratings and increased user engagement across reviews, tips, and check-ins.</a:t>
            </a:r>
          </a:p>
          <a:p>
            <a:pPr algn="just"/>
            <a:r>
              <a:rPr lang="en-US" sz="2400" dirty="0"/>
              <a:t>• This pattern underscores the importance of maintaining high service and quality standards, as these appear to drive more reviews, check-ins, and tips, which are critical metrics of customer engagement and satisfaction.</a:t>
            </a:r>
            <a:endParaRPr lang="en-IN" sz="2400" dirty="0"/>
          </a:p>
        </p:txBody>
      </p:sp>
      <p:pic>
        <p:nvPicPr>
          <p:cNvPr id="4" name="Picture 3">
            <a:extLst>
              <a:ext uri="{FF2B5EF4-FFF2-40B4-BE49-F238E27FC236}">
                <a16:creationId xmlns:a16="http://schemas.microsoft.com/office/drawing/2014/main" id="{C98195F6-852E-14FA-ACA1-673400BA96A8}"/>
              </a:ext>
            </a:extLst>
          </p:cNvPr>
          <p:cNvPicPr>
            <a:picLocks noChangeAspect="1"/>
          </p:cNvPicPr>
          <p:nvPr/>
        </p:nvPicPr>
        <p:blipFill>
          <a:blip r:embed="rId7"/>
          <a:stretch>
            <a:fillRect/>
          </a:stretch>
        </p:blipFill>
        <p:spPr>
          <a:xfrm>
            <a:off x="3443862" y="4085064"/>
            <a:ext cx="5304275" cy="1807735"/>
          </a:xfrm>
          <a:prstGeom prst="rect">
            <a:avLst/>
          </a:prstGeom>
        </p:spPr>
      </p:pic>
    </p:spTree>
    <p:extLst>
      <p:ext uri="{BB962C8B-B14F-4D97-AF65-F5344CB8AC3E}">
        <p14:creationId xmlns:p14="http://schemas.microsoft.com/office/powerpoint/2010/main" val="3205575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p:txBody>
          <a:bodyPr>
            <a:normAutofit fontScale="90000"/>
          </a:bodyPr>
          <a:lstStyle/>
          <a:p>
            <a:r>
              <a:rPr lang="en-US" sz="3200" dirty="0"/>
              <a:t>How do the success metrics of restaurants vary across different states and cities?</a:t>
            </a:r>
          </a:p>
        </p:txBody>
      </p:sp>
      <p:sp>
        <p:nvSpPr>
          <p:cNvPr id="8" name="TextBox 7">
            <a:extLst>
              <a:ext uri="{FF2B5EF4-FFF2-40B4-BE49-F238E27FC236}">
                <a16:creationId xmlns:a16="http://schemas.microsoft.com/office/drawing/2014/main" id="{06065F4E-DEAB-E0C6-F970-8DEAAE3314A6}"/>
              </a:ext>
            </a:extLst>
          </p:cNvPr>
          <p:cNvSpPr txBox="1"/>
          <p:nvPr/>
        </p:nvSpPr>
        <p:spPr>
          <a:xfrm>
            <a:off x="713462" y="1546704"/>
            <a:ext cx="4561271" cy="4154984"/>
          </a:xfrm>
          <a:prstGeom prst="rect">
            <a:avLst/>
          </a:prstGeom>
          <a:noFill/>
        </p:spPr>
        <p:txBody>
          <a:bodyPr wrap="square">
            <a:spAutoFit/>
          </a:bodyPr>
          <a:lstStyle/>
          <a:p>
            <a:pPr marL="342900" indent="-342900" algn="just">
              <a:buFont typeface="Arial" panose="020B0604020202020204" pitchFamily="34" charset="0"/>
              <a:buChar char="•"/>
            </a:pPr>
            <a:r>
              <a:rPr lang="en-US" sz="2400" dirty="0"/>
              <a:t>Philadelphia emerges as the top city with the highest success score, indicating a combination of high ratings and active user engagement.</a:t>
            </a:r>
          </a:p>
          <a:p>
            <a:pPr marL="342900" indent="-342900" algn="just">
              <a:buFont typeface="Arial" panose="020B0604020202020204" pitchFamily="34" charset="0"/>
              <a:buChar char="•"/>
            </a:pPr>
            <a:r>
              <a:rPr lang="en-US" sz="2400" dirty="0"/>
              <a:t>Following Philadelphia, Tampa, Indianapolis, and Tucson rank among the top cities with significant success scores, suggesting thriving restaurant scenes in these areas.</a:t>
            </a:r>
            <a:endParaRPr lang="en-IN" sz="2400" dirty="0"/>
          </a:p>
        </p:txBody>
      </p:sp>
      <p:pic>
        <p:nvPicPr>
          <p:cNvPr id="7" name="Picture 6">
            <a:extLst>
              <a:ext uri="{FF2B5EF4-FFF2-40B4-BE49-F238E27FC236}">
                <a16:creationId xmlns:a16="http://schemas.microsoft.com/office/drawing/2014/main" id="{0F67695E-3469-CF36-6945-FE0E3C61FAFB}"/>
              </a:ext>
            </a:extLst>
          </p:cNvPr>
          <p:cNvPicPr>
            <a:picLocks noChangeAspect="1"/>
          </p:cNvPicPr>
          <p:nvPr/>
        </p:nvPicPr>
        <p:blipFill>
          <a:blip r:embed="rId7"/>
          <a:stretch>
            <a:fillRect/>
          </a:stretch>
        </p:blipFill>
        <p:spPr>
          <a:xfrm>
            <a:off x="5643207" y="1682171"/>
            <a:ext cx="6340110" cy="3787296"/>
          </a:xfrm>
          <a:prstGeom prst="rect">
            <a:avLst/>
          </a:prstGeom>
        </p:spPr>
      </p:pic>
    </p:spTree>
    <p:extLst>
      <p:ext uri="{BB962C8B-B14F-4D97-AF65-F5344CB8AC3E}">
        <p14:creationId xmlns:p14="http://schemas.microsoft.com/office/powerpoint/2010/main" val="2967503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p:txBody>
          <a:bodyPr>
            <a:normAutofit fontScale="90000"/>
          </a:bodyPr>
          <a:lstStyle/>
          <a:p>
            <a:r>
              <a:rPr lang="en-US" sz="3200" dirty="0"/>
              <a:t>Are there any patterns in user engagement over time for successful businesses compared to less successful ones?</a:t>
            </a:r>
          </a:p>
        </p:txBody>
      </p:sp>
      <p:sp>
        <p:nvSpPr>
          <p:cNvPr id="8" name="TextBox 7">
            <a:extLst>
              <a:ext uri="{FF2B5EF4-FFF2-40B4-BE49-F238E27FC236}">
                <a16:creationId xmlns:a16="http://schemas.microsoft.com/office/drawing/2014/main" id="{06065F4E-DEAB-E0C6-F970-8DEAAE3314A6}"/>
              </a:ext>
            </a:extLst>
          </p:cNvPr>
          <p:cNvSpPr txBox="1"/>
          <p:nvPr/>
        </p:nvSpPr>
        <p:spPr>
          <a:xfrm>
            <a:off x="7281332" y="1546704"/>
            <a:ext cx="4631267" cy="4154984"/>
          </a:xfrm>
          <a:prstGeom prst="rect">
            <a:avLst/>
          </a:prstGeom>
          <a:noFill/>
        </p:spPr>
        <p:txBody>
          <a:bodyPr wrap="square">
            <a:spAutoFit/>
          </a:bodyPr>
          <a:lstStyle/>
          <a:p>
            <a:pPr marL="342900" indent="-342900" algn="just">
              <a:buFont typeface="Arial" panose="020B0604020202020204" pitchFamily="34" charset="0"/>
              <a:buChar char="•"/>
            </a:pPr>
            <a:r>
              <a:rPr lang="en-US" sz="2400" dirty="0"/>
              <a:t>Successful businesses, particularly those with higher ratings (above 3.5), exhibit consistent and possibly increasing user engagement over time.</a:t>
            </a:r>
          </a:p>
          <a:p>
            <a:pPr marL="342900" indent="-342900" algn="just">
              <a:buFont typeface="Arial" panose="020B0604020202020204" pitchFamily="34" charset="0"/>
              <a:buChar char="•"/>
            </a:pPr>
            <a:r>
              <a:rPr lang="en-US" sz="2400" dirty="0"/>
              <a:t>High rated restaurants maintain a steady or growing level of user engagement over time, reflecting ongoing customer interest and satisfaction.</a:t>
            </a:r>
            <a:endParaRPr lang="en-IN" sz="2400" dirty="0"/>
          </a:p>
        </p:txBody>
      </p:sp>
      <p:pic>
        <p:nvPicPr>
          <p:cNvPr id="10" name="Picture 9">
            <a:extLst>
              <a:ext uri="{FF2B5EF4-FFF2-40B4-BE49-F238E27FC236}">
                <a16:creationId xmlns:a16="http://schemas.microsoft.com/office/drawing/2014/main" id="{B0B3F7BC-C1C4-416D-BB7F-33466FFA71A9}"/>
              </a:ext>
            </a:extLst>
          </p:cNvPr>
          <p:cNvPicPr>
            <a:picLocks noChangeAspect="1"/>
          </p:cNvPicPr>
          <p:nvPr/>
        </p:nvPicPr>
        <p:blipFill>
          <a:blip r:embed="rId7"/>
          <a:stretch>
            <a:fillRect/>
          </a:stretch>
        </p:blipFill>
        <p:spPr>
          <a:xfrm>
            <a:off x="216892" y="1624252"/>
            <a:ext cx="7064440" cy="3609496"/>
          </a:xfrm>
          <a:prstGeom prst="rect">
            <a:avLst/>
          </a:prstGeom>
        </p:spPr>
      </p:pic>
    </p:spTree>
    <p:extLst>
      <p:ext uri="{BB962C8B-B14F-4D97-AF65-F5344CB8AC3E}">
        <p14:creationId xmlns:p14="http://schemas.microsoft.com/office/powerpoint/2010/main" val="2642482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a:xfrm>
            <a:off x="1148571" y="956734"/>
            <a:ext cx="4524098" cy="707886"/>
          </a:xfrm>
          <a:solidFill>
            <a:srgbClr val="993366"/>
          </a:solidFill>
        </p:spPr>
        <p:txBody>
          <a:bodyPr>
            <a:normAutofit/>
          </a:bodyPr>
          <a:lstStyle/>
          <a:p>
            <a:pPr algn="ctr"/>
            <a:r>
              <a:rPr lang="en-US" sz="4000" dirty="0">
                <a:solidFill>
                  <a:schemeClr val="bg1"/>
                </a:solidFill>
              </a:rPr>
              <a:t>Tip Count</a:t>
            </a:r>
          </a:p>
        </p:txBody>
      </p:sp>
      <p:sp>
        <p:nvSpPr>
          <p:cNvPr id="3" name="TextBox 2">
            <a:extLst>
              <a:ext uri="{FF2B5EF4-FFF2-40B4-BE49-F238E27FC236}">
                <a16:creationId xmlns:a16="http://schemas.microsoft.com/office/drawing/2014/main" id="{BBE9888A-A00D-86E7-E453-D83A6051E09A}"/>
              </a:ext>
            </a:extLst>
          </p:cNvPr>
          <p:cNvSpPr txBox="1"/>
          <p:nvPr/>
        </p:nvSpPr>
        <p:spPr>
          <a:xfrm>
            <a:off x="6620931" y="956734"/>
            <a:ext cx="4422496" cy="707886"/>
          </a:xfrm>
          <a:prstGeom prst="rect">
            <a:avLst/>
          </a:prstGeom>
          <a:solidFill>
            <a:schemeClr val="accent2">
              <a:lumMod val="75000"/>
            </a:schemeClr>
          </a:solidFill>
        </p:spPr>
        <p:txBody>
          <a:bodyPr wrap="square" rtlCol="0">
            <a:spAutoFit/>
          </a:bodyPr>
          <a:lstStyle/>
          <a:p>
            <a:pPr algn="ctr"/>
            <a:r>
              <a:rPr lang="en-IN" sz="4000" b="1" dirty="0">
                <a:solidFill>
                  <a:schemeClr val="bg1"/>
                </a:solidFill>
                <a:latin typeface="Georgia" panose="02040502050405020303" pitchFamily="18" charset="0"/>
              </a:rPr>
              <a:t>Review Count</a:t>
            </a:r>
          </a:p>
        </p:txBody>
      </p:sp>
      <p:pic>
        <p:nvPicPr>
          <p:cNvPr id="7" name="Picture 6">
            <a:extLst>
              <a:ext uri="{FF2B5EF4-FFF2-40B4-BE49-F238E27FC236}">
                <a16:creationId xmlns:a16="http://schemas.microsoft.com/office/drawing/2014/main" id="{0A62CBC2-5EEC-801C-1B61-D499B7B1BBAC}"/>
              </a:ext>
            </a:extLst>
          </p:cNvPr>
          <p:cNvPicPr>
            <a:picLocks noChangeAspect="1"/>
          </p:cNvPicPr>
          <p:nvPr/>
        </p:nvPicPr>
        <p:blipFill>
          <a:blip r:embed="rId7"/>
          <a:stretch>
            <a:fillRect/>
          </a:stretch>
        </p:blipFill>
        <p:spPr>
          <a:xfrm>
            <a:off x="1148571" y="2277868"/>
            <a:ext cx="9894856" cy="3572598"/>
          </a:xfrm>
          <a:prstGeom prst="rect">
            <a:avLst/>
          </a:prstGeom>
        </p:spPr>
      </p:pic>
      <p:sp>
        <p:nvSpPr>
          <p:cNvPr id="8" name="TextBox 7">
            <a:extLst>
              <a:ext uri="{FF2B5EF4-FFF2-40B4-BE49-F238E27FC236}">
                <a16:creationId xmlns:a16="http://schemas.microsoft.com/office/drawing/2014/main" id="{C8863D2A-AFDB-225B-1BA2-7E540064A3EB}"/>
              </a:ext>
            </a:extLst>
          </p:cNvPr>
          <p:cNvSpPr txBox="1"/>
          <p:nvPr/>
        </p:nvSpPr>
        <p:spPr>
          <a:xfrm>
            <a:off x="1148571" y="160867"/>
            <a:ext cx="4828896" cy="369332"/>
          </a:xfrm>
          <a:prstGeom prst="rect">
            <a:avLst/>
          </a:prstGeom>
          <a:noFill/>
        </p:spPr>
        <p:txBody>
          <a:bodyPr wrap="square" rtlCol="0">
            <a:spAutoFit/>
          </a:bodyPr>
          <a:lstStyle/>
          <a:p>
            <a:r>
              <a:rPr lang="en-IN" b="1" dirty="0"/>
              <a:t>Trend &amp; Seasonality Analysis</a:t>
            </a:r>
          </a:p>
        </p:txBody>
      </p:sp>
    </p:spTree>
    <p:extLst>
      <p:ext uri="{BB962C8B-B14F-4D97-AF65-F5344CB8AC3E}">
        <p14:creationId xmlns:p14="http://schemas.microsoft.com/office/powerpoint/2010/main" val="17917357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p:txBody>
          <a:bodyPr>
            <a:normAutofit fontScale="90000"/>
          </a:bodyPr>
          <a:lstStyle/>
          <a:p>
            <a:r>
              <a:rPr lang="en-US" sz="3200" dirty="0"/>
              <a:t>How does the sentiment of reviews and tips (useful, funny, cool) correlate with the success metrics of restaurants?</a:t>
            </a:r>
          </a:p>
        </p:txBody>
      </p:sp>
      <p:sp>
        <p:nvSpPr>
          <p:cNvPr id="8" name="TextBox 7">
            <a:extLst>
              <a:ext uri="{FF2B5EF4-FFF2-40B4-BE49-F238E27FC236}">
                <a16:creationId xmlns:a16="http://schemas.microsoft.com/office/drawing/2014/main" id="{06065F4E-DEAB-E0C6-F970-8DEAAE3314A6}"/>
              </a:ext>
            </a:extLst>
          </p:cNvPr>
          <p:cNvSpPr txBox="1"/>
          <p:nvPr/>
        </p:nvSpPr>
        <p:spPr>
          <a:xfrm>
            <a:off x="7281332" y="1546704"/>
            <a:ext cx="4631267" cy="4893647"/>
          </a:xfrm>
          <a:prstGeom prst="rect">
            <a:avLst/>
          </a:prstGeom>
          <a:noFill/>
        </p:spPr>
        <p:txBody>
          <a:bodyPr wrap="square">
            <a:spAutoFit/>
          </a:bodyPr>
          <a:lstStyle/>
          <a:p>
            <a:pPr marL="342900" indent="-342900" algn="just">
              <a:buFont typeface="Arial" panose="020B0604020202020204" pitchFamily="34" charset="0"/>
              <a:buChar char="•"/>
            </a:pPr>
            <a:r>
              <a:rPr lang="en-US" sz="2400" dirty="0"/>
              <a:t>﻿•"useful," "funny," and "cool" are attributes associated with user reviews. They represent the feedback provided by provided by users about the usefulness, humor, or coolness of a particular review.</a:t>
            </a:r>
          </a:p>
          <a:p>
            <a:pPr marL="342900" indent="-342900" algn="just">
              <a:buFont typeface="Arial" panose="020B0604020202020204" pitchFamily="34" charset="0"/>
              <a:buChar char="•"/>
            </a:pPr>
            <a:r>
              <a:rPr lang="en-US" sz="2400" dirty="0"/>
              <a:t>Higher counts of useful, funny, and cool reviews suggest greater user engagement and satisfaction, which are key factors contributing to a restaurant's success.</a:t>
            </a:r>
            <a:endParaRPr lang="en-IN" sz="2400" dirty="0"/>
          </a:p>
        </p:txBody>
      </p:sp>
      <p:pic>
        <p:nvPicPr>
          <p:cNvPr id="4" name="Picture 3">
            <a:extLst>
              <a:ext uri="{FF2B5EF4-FFF2-40B4-BE49-F238E27FC236}">
                <a16:creationId xmlns:a16="http://schemas.microsoft.com/office/drawing/2014/main" id="{6E7D4623-EE6B-0E9D-967D-E46782D89DA8}"/>
              </a:ext>
            </a:extLst>
          </p:cNvPr>
          <p:cNvPicPr>
            <a:picLocks noChangeAspect="1"/>
          </p:cNvPicPr>
          <p:nvPr/>
        </p:nvPicPr>
        <p:blipFill>
          <a:blip r:embed="rId7"/>
          <a:stretch>
            <a:fillRect/>
          </a:stretch>
        </p:blipFill>
        <p:spPr>
          <a:xfrm>
            <a:off x="601491" y="1546704"/>
            <a:ext cx="6518976" cy="5020733"/>
          </a:xfrm>
          <a:prstGeom prst="rect">
            <a:avLst/>
          </a:prstGeom>
        </p:spPr>
      </p:pic>
    </p:spTree>
    <p:extLst>
      <p:ext uri="{BB962C8B-B14F-4D97-AF65-F5344CB8AC3E}">
        <p14:creationId xmlns:p14="http://schemas.microsoft.com/office/powerpoint/2010/main" val="22623378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a:xfrm>
            <a:off x="3988930" y="250247"/>
            <a:ext cx="4425805" cy="937582"/>
          </a:xfrm>
          <a:solidFill>
            <a:srgbClr val="FF0000"/>
          </a:solidFill>
        </p:spPr>
        <p:txBody>
          <a:bodyPr>
            <a:normAutofit/>
          </a:bodyPr>
          <a:lstStyle/>
          <a:p>
            <a:pPr algn="ctr"/>
            <a:r>
              <a:rPr lang="en-US" dirty="0">
                <a:solidFill>
                  <a:schemeClr val="bg1"/>
                </a:solidFill>
              </a:rPr>
              <a:t>Busiest Hour</a:t>
            </a:r>
          </a:p>
        </p:txBody>
      </p:sp>
      <p:sp>
        <p:nvSpPr>
          <p:cNvPr id="8" name="TextBox 7">
            <a:extLst>
              <a:ext uri="{FF2B5EF4-FFF2-40B4-BE49-F238E27FC236}">
                <a16:creationId xmlns:a16="http://schemas.microsoft.com/office/drawing/2014/main" id="{06065F4E-DEAB-E0C6-F970-8DEAAE3314A6}"/>
              </a:ext>
            </a:extLst>
          </p:cNvPr>
          <p:cNvSpPr txBox="1"/>
          <p:nvPr/>
        </p:nvSpPr>
        <p:spPr>
          <a:xfrm>
            <a:off x="7543799" y="1556707"/>
            <a:ext cx="4377267" cy="3170099"/>
          </a:xfrm>
          <a:prstGeom prst="rect">
            <a:avLst/>
          </a:prstGeom>
          <a:noFill/>
        </p:spPr>
        <p:txBody>
          <a:bodyPr wrap="square">
            <a:spAutoFit/>
          </a:bodyPr>
          <a:lstStyle/>
          <a:p>
            <a:pPr marL="342900" indent="-342900" algn="just">
              <a:buFont typeface="Arial" panose="020B0604020202020204" pitchFamily="34" charset="0"/>
              <a:buChar char="•"/>
            </a:pPr>
            <a:r>
              <a:rPr lang="en-US" sz="2000" dirty="0"/>
              <a:t>﻿The busiest hours for restaurants, based on user engagement, span from 4 pm to 1am.</a:t>
            </a:r>
          </a:p>
          <a:p>
            <a:pPr algn="just"/>
            <a:endParaRPr lang="en-US" sz="2000" dirty="0"/>
          </a:p>
          <a:p>
            <a:pPr marL="342900" indent="-342900" algn="just">
              <a:buFont typeface="Arial" panose="020B0604020202020204" pitchFamily="34" charset="0"/>
              <a:buChar char="•"/>
            </a:pPr>
            <a:r>
              <a:rPr lang="en-US" sz="2000" dirty="0"/>
              <a:t>Knowing the peak hours allows businesses to optimize their staffing levels and resource allocation during these times to ensure efficient operations and quality service delivery.</a:t>
            </a:r>
            <a:endParaRPr lang="en-IN" sz="2000" dirty="0"/>
          </a:p>
        </p:txBody>
      </p:sp>
      <p:pic>
        <p:nvPicPr>
          <p:cNvPr id="10" name="Picture 9">
            <a:extLst>
              <a:ext uri="{FF2B5EF4-FFF2-40B4-BE49-F238E27FC236}">
                <a16:creationId xmlns:a16="http://schemas.microsoft.com/office/drawing/2014/main" id="{81797DF8-F9F4-FD9F-4F63-8D65B48AD5B0}"/>
              </a:ext>
            </a:extLst>
          </p:cNvPr>
          <p:cNvPicPr>
            <a:picLocks noChangeAspect="1"/>
          </p:cNvPicPr>
          <p:nvPr/>
        </p:nvPicPr>
        <p:blipFill>
          <a:blip r:embed="rId7"/>
          <a:stretch>
            <a:fillRect/>
          </a:stretch>
        </p:blipFill>
        <p:spPr>
          <a:xfrm>
            <a:off x="713462" y="1302708"/>
            <a:ext cx="6736952" cy="3869267"/>
          </a:xfrm>
          <a:prstGeom prst="rect">
            <a:avLst/>
          </a:prstGeom>
        </p:spPr>
      </p:pic>
      <p:sp>
        <p:nvSpPr>
          <p:cNvPr id="11" name="TextBox 10">
            <a:extLst>
              <a:ext uri="{FF2B5EF4-FFF2-40B4-BE49-F238E27FC236}">
                <a16:creationId xmlns:a16="http://schemas.microsoft.com/office/drawing/2014/main" id="{875746FC-93B1-501C-33D4-BC89CEA6F864}"/>
              </a:ext>
            </a:extLst>
          </p:cNvPr>
          <p:cNvSpPr txBox="1"/>
          <p:nvPr/>
        </p:nvSpPr>
        <p:spPr>
          <a:xfrm>
            <a:off x="990600" y="5401733"/>
            <a:ext cx="10422467" cy="923330"/>
          </a:xfrm>
          <a:prstGeom prst="rect">
            <a:avLst/>
          </a:prstGeom>
          <a:noFill/>
        </p:spPr>
        <p:txBody>
          <a:bodyPr wrap="square" rtlCol="0">
            <a:spAutoFit/>
          </a:bodyPr>
          <a:lstStyle/>
          <a:p>
            <a:pPr marL="285750" indent="-285750" algn="just">
              <a:buFont typeface="Arial" panose="020B0604020202020204" pitchFamily="34" charset="0"/>
              <a:buChar char="•"/>
            </a:pPr>
            <a:r>
              <a:rPr lang="en-US" dirty="0"/>
              <a:t>The concentration of user engagement during the evening and night hours suggests a higher demand for dining out during these times, potentially driven by factors such as work schedules, social gatherings, and leisure activities.</a:t>
            </a:r>
            <a:endParaRPr lang="en-IN" dirty="0"/>
          </a:p>
        </p:txBody>
      </p:sp>
    </p:spTree>
    <p:extLst>
      <p:ext uri="{BB962C8B-B14F-4D97-AF65-F5344CB8AC3E}">
        <p14:creationId xmlns:p14="http://schemas.microsoft.com/office/powerpoint/2010/main" val="30257933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a:xfrm>
            <a:off x="3294664" y="431297"/>
            <a:ext cx="5602671" cy="937582"/>
          </a:xfrm>
          <a:solidFill>
            <a:srgbClr val="FF0000"/>
          </a:solidFill>
        </p:spPr>
        <p:txBody>
          <a:bodyPr>
            <a:normAutofit/>
          </a:bodyPr>
          <a:lstStyle/>
          <a:p>
            <a:r>
              <a:rPr lang="en-US" dirty="0">
                <a:solidFill>
                  <a:schemeClr val="bg1"/>
                </a:solidFill>
              </a:rPr>
              <a:t>Recommendations</a:t>
            </a:r>
          </a:p>
        </p:txBody>
      </p:sp>
      <p:sp>
        <p:nvSpPr>
          <p:cNvPr id="8" name="TextBox 7">
            <a:extLst>
              <a:ext uri="{FF2B5EF4-FFF2-40B4-BE49-F238E27FC236}">
                <a16:creationId xmlns:a16="http://schemas.microsoft.com/office/drawing/2014/main" id="{06065F4E-DEAB-E0C6-F970-8DEAAE3314A6}"/>
              </a:ext>
            </a:extLst>
          </p:cNvPr>
          <p:cNvSpPr txBox="1"/>
          <p:nvPr/>
        </p:nvSpPr>
        <p:spPr>
          <a:xfrm>
            <a:off x="713463" y="1556707"/>
            <a:ext cx="11023425" cy="4401205"/>
          </a:xfrm>
          <a:prstGeom prst="rect">
            <a:avLst/>
          </a:prstGeom>
          <a:noFill/>
        </p:spPr>
        <p:txBody>
          <a:bodyPr wrap="square">
            <a:spAutoFit/>
          </a:bodyPr>
          <a:lstStyle/>
          <a:p>
            <a:pPr marL="342900" indent="-342900" algn="just">
              <a:buFont typeface="Arial" panose="020B0604020202020204" pitchFamily="34" charset="0"/>
              <a:buChar char="•"/>
            </a:pPr>
            <a:r>
              <a:rPr lang="en-US" sz="2000" dirty="0">
                <a:highlight>
                  <a:srgbClr val="FFFF00"/>
                </a:highlight>
              </a:rPr>
              <a:t>﻿Utilizing insights from the analysis of various metrics such as user engagement, sentiment of reviews, peak hours, and the impact of elite users, businesses can make informed decisions to drive success.</a:t>
            </a:r>
          </a:p>
          <a:p>
            <a:pPr marL="342900" indent="-342900" algn="just">
              <a:buFont typeface="Arial" panose="020B0604020202020204" pitchFamily="34" charset="0"/>
              <a:buChar char="•"/>
            </a:pPr>
            <a:endParaRPr lang="en-US" sz="2000" dirty="0">
              <a:highlight>
                <a:srgbClr val="FFFF00"/>
              </a:highlight>
            </a:endParaRPr>
          </a:p>
          <a:p>
            <a:pPr marL="342900" indent="-342900" algn="just">
              <a:buFont typeface="Arial" panose="020B0604020202020204" pitchFamily="34" charset="0"/>
              <a:buChar char="•"/>
            </a:pPr>
            <a:r>
              <a:rPr lang="en-US" sz="2000" dirty="0">
                <a:highlight>
                  <a:srgbClr val="FFFF00"/>
                </a:highlight>
              </a:rPr>
              <a:t>Collaborating with elite users and leveraging their influence can amplify promotional efforts, increase brand awareness, and drive customer acquisition.</a:t>
            </a:r>
          </a:p>
          <a:p>
            <a:pPr marL="342900" indent="-342900" algn="just">
              <a:buFont typeface="Arial" panose="020B0604020202020204" pitchFamily="34" charset="0"/>
              <a:buChar char="•"/>
            </a:pPr>
            <a:endParaRPr lang="en-US" sz="2000" dirty="0">
              <a:highlight>
                <a:srgbClr val="FFFF00"/>
              </a:highlight>
            </a:endParaRPr>
          </a:p>
          <a:p>
            <a:pPr marL="342900" indent="-342900" algn="just">
              <a:buFont typeface="Arial" panose="020B0604020202020204" pitchFamily="34" charset="0"/>
              <a:buChar char="•"/>
            </a:pPr>
            <a:r>
              <a:rPr lang="en-US" sz="2000" dirty="0">
                <a:highlight>
                  <a:srgbClr val="FFFF00"/>
                </a:highlight>
              </a:rPr>
              <a:t>Businesses can adjust their operating hours or introduce special promotions to capitalize on the increased demand during peak hours.</a:t>
            </a:r>
          </a:p>
          <a:p>
            <a:pPr marL="342900" indent="-342900" algn="just">
              <a:buFont typeface="Arial" panose="020B0604020202020204" pitchFamily="34" charset="0"/>
              <a:buChar char="•"/>
            </a:pPr>
            <a:endParaRPr lang="en-US" sz="2000" dirty="0">
              <a:highlight>
                <a:srgbClr val="FFFF00"/>
              </a:highlight>
            </a:endParaRPr>
          </a:p>
          <a:p>
            <a:pPr marL="342900" indent="-342900" algn="just">
              <a:buFont typeface="Arial" panose="020B0604020202020204" pitchFamily="34" charset="0"/>
              <a:buChar char="•"/>
            </a:pPr>
            <a:r>
              <a:rPr lang="en-US" sz="2000" dirty="0">
                <a:highlight>
                  <a:srgbClr val="FFFF00"/>
                </a:highlight>
              </a:rPr>
              <a:t>Less successful businesses may need to focus on strategies to enhance user engagement over time, such as improving service quality, responding to customer feedback.</a:t>
            </a:r>
          </a:p>
          <a:p>
            <a:pPr marL="342900" indent="-342900" algn="just">
              <a:buFont typeface="Arial" panose="020B0604020202020204" pitchFamily="34" charset="0"/>
              <a:buChar char="•"/>
            </a:pPr>
            <a:endParaRPr lang="en-US" sz="2000" dirty="0">
              <a:highlight>
                <a:srgbClr val="FFFF00"/>
              </a:highlight>
            </a:endParaRPr>
          </a:p>
          <a:p>
            <a:pPr marL="342900" indent="-342900" algn="just">
              <a:buFont typeface="Arial" panose="020B0604020202020204" pitchFamily="34" charset="0"/>
              <a:buChar char="•"/>
            </a:pPr>
            <a:r>
              <a:rPr lang="en-US" sz="2000" dirty="0">
                <a:highlight>
                  <a:srgbClr val="FFFF00"/>
                </a:highlight>
              </a:rPr>
              <a:t>Cities with high success scores presents opportunities for restaurant chains to expand or invest further</a:t>
            </a:r>
            <a:endParaRPr lang="en-IN" sz="2000" dirty="0">
              <a:highlight>
                <a:srgbClr val="FFFF00"/>
              </a:highlight>
            </a:endParaRPr>
          </a:p>
        </p:txBody>
      </p:sp>
    </p:spTree>
    <p:extLst>
      <p:ext uri="{BB962C8B-B14F-4D97-AF65-F5344CB8AC3E}">
        <p14:creationId xmlns:p14="http://schemas.microsoft.com/office/powerpoint/2010/main" val="22232942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97CE69A1-2A00-4DA8-B030-D109AB03196A}"/>
              </a:ext>
            </a:extLst>
          </p:cNvPr>
          <p:cNvGraphicFramePr>
            <a:graphicFrameLocks noChangeAspect="1"/>
          </p:cNvGraphicFramePr>
          <p:nvPr>
            <p:custDataLst>
              <p:tags r:id="rId1"/>
            </p:custDataLst>
            <p:extLst>
              <p:ext uri="{D42A27DB-BD31-4B8C-83A1-F6EECF244321}">
                <p14:modId xmlns:p14="http://schemas.microsoft.com/office/powerpoint/2010/main" val="75675106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3" imgH="384" progId="TCLayout.ActiveDocument.1">
                  <p:embed/>
                </p:oleObj>
              </mc:Choice>
              <mc:Fallback>
                <p:oleObj name="think-cell Slide" r:id="rId4" imgW="383" imgH="384"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20" name="Picture 19">
            <a:extLst>
              <a:ext uri="{FF2B5EF4-FFF2-40B4-BE49-F238E27FC236}">
                <a16:creationId xmlns:a16="http://schemas.microsoft.com/office/drawing/2014/main" id="{67E9EB89-B482-4221-8528-74B9776AC1AB}"/>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1562592" y="0"/>
            <a:ext cx="7412792" cy="6858000"/>
          </a:xfrm>
          <a:custGeom>
            <a:avLst/>
            <a:gdLst>
              <a:gd name="connsiteX0" fmla="*/ 0 w 7412792"/>
              <a:gd name="connsiteY0" fmla="*/ 0 h 6858000"/>
              <a:gd name="connsiteX1" fmla="*/ 1562592 w 7412792"/>
              <a:gd name="connsiteY1" fmla="*/ 0 h 6858000"/>
              <a:gd name="connsiteX2" fmla="*/ 1562592 w 7412792"/>
              <a:gd name="connsiteY2" fmla="*/ 2 h 6858000"/>
              <a:gd name="connsiteX3" fmla="*/ 4114132 w 7412792"/>
              <a:gd name="connsiteY3" fmla="*/ 2 h 6858000"/>
              <a:gd name="connsiteX4" fmla="*/ 7342859 w 7412792"/>
              <a:gd name="connsiteY4" fmla="*/ 5300598 h 6858000"/>
              <a:gd name="connsiteX5" fmla="*/ 7183080 w 7412792"/>
              <a:gd name="connsiteY5" fmla="*/ 5958364 h 6858000"/>
              <a:gd name="connsiteX6" fmla="*/ 5706149 w 7412792"/>
              <a:gd name="connsiteY6" fmla="*/ 6858000 h 6858000"/>
              <a:gd name="connsiteX7" fmla="*/ 1071731 w 7412792"/>
              <a:gd name="connsiteY7" fmla="*/ 6858000 h 6858000"/>
              <a:gd name="connsiteX8" fmla="*/ 0 w 7412792"/>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12792" h="6858000">
                <a:moveTo>
                  <a:pt x="0" y="0"/>
                </a:moveTo>
                <a:lnTo>
                  <a:pt x="1562592" y="0"/>
                </a:lnTo>
                <a:lnTo>
                  <a:pt x="1562592" y="2"/>
                </a:lnTo>
                <a:lnTo>
                  <a:pt x="4114132" y="2"/>
                </a:lnTo>
                <a:lnTo>
                  <a:pt x="7342859" y="5300598"/>
                </a:lnTo>
                <a:cubicBezTo>
                  <a:pt x="7480374" y="5526356"/>
                  <a:pt x="7408839" y="5820849"/>
                  <a:pt x="7183080" y="5958364"/>
                </a:cubicBezTo>
                <a:lnTo>
                  <a:pt x="5706149" y="6858000"/>
                </a:lnTo>
                <a:lnTo>
                  <a:pt x="1071731" y="6858000"/>
                </a:lnTo>
                <a:lnTo>
                  <a:pt x="0" y="6858000"/>
                </a:lnTo>
                <a:close/>
              </a:path>
            </a:pathLst>
          </a:custGeom>
        </p:spPr>
      </p:pic>
      <p:sp>
        <p:nvSpPr>
          <p:cNvPr id="10" name="Oval 9">
            <a:extLst>
              <a:ext uri="{FF2B5EF4-FFF2-40B4-BE49-F238E27FC236}">
                <a16:creationId xmlns:a16="http://schemas.microsoft.com/office/drawing/2014/main" id="{2CED58E5-30A4-4A38-A62F-F02E1A38446E}"/>
              </a:ext>
            </a:extLst>
          </p:cNvPr>
          <p:cNvSpPr/>
          <p:nvPr/>
        </p:nvSpPr>
        <p:spPr>
          <a:xfrm>
            <a:off x="4753386" y="3780064"/>
            <a:ext cx="1485900" cy="1485900"/>
          </a:xfrm>
          <a:prstGeom prst="ellipse">
            <a:avLst/>
          </a:prstGeom>
          <a:solidFill>
            <a:srgbClr val="8D198E"/>
          </a:solidFill>
          <a:ln w="1270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4210F9C8-7885-4DC6-B013-001349CCA931}"/>
              </a:ext>
            </a:extLst>
          </p:cNvPr>
          <p:cNvSpPr/>
          <p:nvPr/>
        </p:nvSpPr>
        <p:spPr>
          <a:xfrm>
            <a:off x="5001895" y="3780065"/>
            <a:ext cx="1268295" cy="1268295"/>
          </a:xfrm>
          <a:custGeom>
            <a:avLst/>
            <a:gdLst>
              <a:gd name="connsiteX0" fmla="*/ 525345 w 1268295"/>
              <a:gd name="connsiteY0" fmla="*/ 0 h 1268295"/>
              <a:gd name="connsiteX1" fmla="*/ 1268295 w 1268295"/>
              <a:gd name="connsiteY1" fmla="*/ 742950 h 1268295"/>
              <a:gd name="connsiteX2" fmla="*/ 1050690 w 1268295"/>
              <a:gd name="connsiteY2" fmla="*/ 1268295 h 1268295"/>
              <a:gd name="connsiteX3" fmla="*/ 0 w 1268295"/>
              <a:gd name="connsiteY3" fmla="*/ 217605 h 1268295"/>
              <a:gd name="connsiteX4" fmla="*/ 525345 w 1268295"/>
              <a:gd name="connsiteY4" fmla="*/ 0 h 1268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8295" h="1268295">
                <a:moveTo>
                  <a:pt x="525345" y="0"/>
                </a:moveTo>
                <a:cubicBezTo>
                  <a:pt x="935665" y="0"/>
                  <a:pt x="1268295" y="332630"/>
                  <a:pt x="1268295" y="742950"/>
                </a:cubicBezTo>
                <a:cubicBezTo>
                  <a:pt x="1268295" y="948110"/>
                  <a:pt x="1185137" y="1133848"/>
                  <a:pt x="1050690" y="1268295"/>
                </a:cubicBezTo>
                <a:lnTo>
                  <a:pt x="0" y="217605"/>
                </a:lnTo>
                <a:cubicBezTo>
                  <a:pt x="134448" y="83158"/>
                  <a:pt x="320185" y="0"/>
                  <a:pt x="525345" y="0"/>
                </a:cubicBezTo>
                <a:close/>
              </a:path>
            </a:pathLst>
          </a:custGeom>
          <a:solidFill>
            <a:schemeClr val="bg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ectangle 11">
            <a:extLst>
              <a:ext uri="{FF2B5EF4-FFF2-40B4-BE49-F238E27FC236}">
                <a16:creationId xmlns:a16="http://schemas.microsoft.com/office/drawing/2014/main" id="{80309253-EBDF-4A54-810A-CD4491BEF2D9}"/>
              </a:ext>
            </a:extLst>
          </p:cNvPr>
          <p:cNvSpPr/>
          <p:nvPr/>
        </p:nvSpPr>
        <p:spPr>
          <a:xfrm>
            <a:off x="6590440" y="2140625"/>
            <a:ext cx="4997439" cy="2031325"/>
          </a:xfrm>
          <a:prstGeom prst="rect">
            <a:avLst/>
          </a:prstGeom>
        </p:spPr>
        <p:txBody>
          <a:bodyPr wrap="square" lIns="0" tIns="0" rIns="0" bIns="0" anchor="b" anchorCtr="0">
            <a:spAutoFit/>
          </a:bodyPr>
          <a:lstStyle/>
          <a:p>
            <a:r>
              <a:rPr lang="en-US" sz="6600" b="1" dirty="0">
                <a:solidFill>
                  <a:schemeClr val="tx1">
                    <a:lumMod val="85000"/>
                    <a:lumOff val="15000"/>
                  </a:schemeClr>
                </a:solidFill>
                <a:latin typeface="Georgia" panose="02040502050405020303" pitchFamily="18" charset="0"/>
                <a:ea typeface="Segoe UI Black" panose="020B0A02040204020203" pitchFamily="34" charset="0"/>
              </a:rPr>
              <a:t>THANK</a:t>
            </a:r>
          </a:p>
          <a:p>
            <a:r>
              <a:rPr lang="en-US" sz="6600" b="1" dirty="0">
                <a:solidFill>
                  <a:schemeClr val="tx1">
                    <a:lumMod val="85000"/>
                    <a:lumOff val="15000"/>
                  </a:schemeClr>
                </a:solidFill>
                <a:latin typeface="Georgia" panose="02040502050405020303" pitchFamily="18" charset="0"/>
                <a:ea typeface="Segoe UI Black" panose="020B0A02040204020203" pitchFamily="34" charset="0"/>
              </a:rPr>
              <a:t>YOU</a:t>
            </a:r>
          </a:p>
        </p:txBody>
      </p:sp>
      <p:cxnSp>
        <p:nvCxnSpPr>
          <p:cNvPr id="13" name="Straight Connector 12">
            <a:extLst>
              <a:ext uri="{FF2B5EF4-FFF2-40B4-BE49-F238E27FC236}">
                <a16:creationId xmlns:a16="http://schemas.microsoft.com/office/drawing/2014/main" id="{801A724A-84BF-492D-B986-29860AB221EF}"/>
              </a:ext>
            </a:extLst>
          </p:cNvPr>
          <p:cNvCxnSpPr>
            <a:cxnSpLocks/>
          </p:cNvCxnSpPr>
          <p:nvPr/>
        </p:nvCxnSpPr>
        <p:spPr>
          <a:xfrm>
            <a:off x="6555958" y="4523014"/>
            <a:ext cx="503192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1" name="Freeform 83">
            <a:extLst>
              <a:ext uri="{FF2B5EF4-FFF2-40B4-BE49-F238E27FC236}">
                <a16:creationId xmlns:a16="http://schemas.microsoft.com/office/drawing/2014/main" id="{C6AFE73D-4904-4835-B743-CD76B360C564}"/>
              </a:ext>
            </a:extLst>
          </p:cNvPr>
          <p:cNvSpPr>
            <a:spLocks noEditPoints="1"/>
          </p:cNvSpPr>
          <p:nvPr/>
        </p:nvSpPr>
        <p:spPr bwMode="auto">
          <a:xfrm>
            <a:off x="5190872" y="4218889"/>
            <a:ext cx="610929" cy="608250"/>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9 w 96"/>
              <a:gd name="T11" fmla="*/ 74 h 96"/>
              <a:gd name="T12" fmla="*/ 48 w 96"/>
              <a:gd name="T13" fmla="*/ 74 h 96"/>
              <a:gd name="T14" fmla="*/ 47 w 96"/>
              <a:gd name="T15" fmla="*/ 74 h 96"/>
              <a:gd name="T16" fmla="*/ 24 w 96"/>
              <a:gd name="T17" fmla="*/ 44 h 96"/>
              <a:gd name="T18" fmla="*/ 37 w 96"/>
              <a:gd name="T19" fmla="*/ 30 h 96"/>
              <a:gd name="T20" fmla="*/ 48 w 96"/>
              <a:gd name="T21" fmla="*/ 37 h 96"/>
              <a:gd name="T22" fmla="*/ 59 w 96"/>
              <a:gd name="T23" fmla="*/ 30 h 96"/>
              <a:gd name="T24" fmla="*/ 72 w 96"/>
              <a:gd name="T25" fmla="*/ 44 h 96"/>
              <a:gd name="T26" fmla="*/ 49 w 96"/>
              <a:gd name="T27" fmla="*/ 7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96">
                <a:moveTo>
                  <a:pt x="48" y="0"/>
                </a:moveTo>
                <a:cubicBezTo>
                  <a:pt x="22" y="0"/>
                  <a:pt x="0" y="22"/>
                  <a:pt x="0" y="48"/>
                </a:cubicBezTo>
                <a:cubicBezTo>
                  <a:pt x="0" y="74"/>
                  <a:pt x="22" y="96"/>
                  <a:pt x="48" y="96"/>
                </a:cubicBezTo>
                <a:cubicBezTo>
                  <a:pt x="74" y="96"/>
                  <a:pt x="96" y="74"/>
                  <a:pt x="96" y="48"/>
                </a:cubicBezTo>
                <a:cubicBezTo>
                  <a:pt x="96" y="22"/>
                  <a:pt x="74" y="0"/>
                  <a:pt x="48" y="0"/>
                </a:cubicBezTo>
                <a:close/>
                <a:moveTo>
                  <a:pt x="49" y="74"/>
                </a:moveTo>
                <a:cubicBezTo>
                  <a:pt x="49" y="74"/>
                  <a:pt x="48" y="74"/>
                  <a:pt x="48" y="74"/>
                </a:cubicBezTo>
                <a:cubicBezTo>
                  <a:pt x="48" y="74"/>
                  <a:pt x="47" y="74"/>
                  <a:pt x="47" y="74"/>
                </a:cubicBezTo>
                <a:cubicBezTo>
                  <a:pt x="46" y="73"/>
                  <a:pt x="24" y="57"/>
                  <a:pt x="24" y="44"/>
                </a:cubicBezTo>
                <a:cubicBezTo>
                  <a:pt x="24" y="35"/>
                  <a:pt x="31" y="30"/>
                  <a:pt x="37" y="30"/>
                </a:cubicBezTo>
                <a:cubicBezTo>
                  <a:pt x="41" y="30"/>
                  <a:pt x="45" y="32"/>
                  <a:pt x="48" y="37"/>
                </a:cubicBezTo>
                <a:cubicBezTo>
                  <a:pt x="51" y="32"/>
                  <a:pt x="55" y="30"/>
                  <a:pt x="59" y="30"/>
                </a:cubicBezTo>
                <a:cubicBezTo>
                  <a:pt x="65" y="30"/>
                  <a:pt x="72" y="35"/>
                  <a:pt x="72" y="44"/>
                </a:cubicBezTo>
                <a:cubicBezTo>
                  <a:pt x="72" y="57"/>
                  <a:pt x="50" y="73"/>
                  <a:pt x="49" y="74"/>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 name="TextBox 1">
            <a:extLst>
              <a:ext uri="{FF2B5EF4-FFF2-40B4-BE49-F238E27FC236}">
                <a16:creationId xmlns:a16="http://schemas.microsoft.com/office/drawing/2014/main" id="{31DA7621-5EB2-37A3-0A35-F09D4E2F6433}"/>
              </a:ext>
            </a:extLst>
          </p:cNvPr>
          <p:cNvSpPr txBox="1"/>
          <p:nvPr/>
        </p:nvSpPr>
        <p:spPr>
          <a:xfrm>
            <a:off x="6844937" y="4894217"/>
            <a:ext cx="4742942" cy="369332"/>
          </a:xfrm>
          <a:prstGeom prst="rect">
            <a:avLst/>
          </a:prstGeom>
          <a:noFill/>
        </p:spPr>
        <p:txBody>
          <a:bodyPr wrap="square" rtlCol="0">
            <a:spAutoFit/>
          </a:bodyPr>
          <a:lstStyle/>
          <a:p>
            <a:r>
              <a:rPr lang="en-IN" dirty="0"/>
              <a:t>Ramesh Kumar Pandey</a:t>
            </a:r>
          </a:p>
        </p:txBody>
      </p:sp>
    </p:spTree>
    <p:extLst>
      <p:ext uri="{BB962C8B-B14F-4D97-AF65-F5344CB8AC3E}">
        <p14:creationId xmlns:p14="http://schemas.microsoft.com/office/powerpoint/2010/main" val="318747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B1C6E712-646D-4945-A6ED-F64E09207AD2}"/>
              </a:ext>
            </a:extLst>
          </p:cNvPr>
          <p:cNvGraphicFramePr>
            <a:graphicFrameLocks noChangeAspect="1"/>
          </p:cNvGraphicFramePr>
          <p:nvPr>
            <p:custDataLst>
              <p:tags r:id="rId1"/>
            </p:custDataLst>
            <p:extLst>
              <p:ext uri="{D42A27DB-BD31-4B8C-83A1-F6EECF244321}">
                <p14:modId xmlns:p14="http://schemas.microsoft.com/office/powerpoint/2010/main" val="399275176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83" imgH="384" progId="TCLayout.ActiveDocument.1">
                  <p:embed/>
                </p:oleObj>
              </mc:Choice>
              <mc:Fallback>
                <p:oleObj name="think-cell Slide" r:id="rId4" imgW="383" imgH="384"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8" name="Rectangle 17">
            <a:extLst>
              <a:ext uri="{FF2B5EF4-FFF2-40B4-BE49-F238E27FC236}">
                <a16:creationId xmlns:a16="http://schemas.microsoft.com/office/drawing/2014/main" id="{E71A2CAF-BA84-4BA9-A402-B2C9427575B7}"/>
              </a:ext>
            </a:extLst>
          </p:cNvPr>
          <p:cNvSpPr/>
          <p:nvPr/>
        </p:nvSpPr>
        <p:spPr>
          <a:xfrm flipV="1">
            <a:off x="0" y="-2"/>
            <a:ext cx="715919"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96A224-49AE-425D-B32C-4D19073E4A5C}"/>
              </a:ext>
            </a:extLst>
          </p:cNvPr>
          <p:cNvSpPr>
            <a:spLocks noGrp="1"/>
          </p:cNvSpPr>
          <p:nvPr>
            <p:ph type="title"/>
          </p:nvPr>
        </p:nvSpPr>
        <p:spPr>
          <a:xfrm>
            <a:off x="5693340" y="1275727"/>
            <a:ext cx="3915922" cy="937582"/>
          </a:xfrm>
          <a:solidFill>
            <a:srgbClr val="FF0000"/>
          </a:solidFill>
        </p:spPr>
        <p:txBody>
          <a:bodyPr/>
          <a:lstStyle/>
          <a:p>
            <a:r>
              <a:rPr lang="en-US" dirty="0">
                <a:solidFill>
                  <a:schemeClr val="bg1"/>
                </a:solidFill>
              </a:rPr>
              <a:t>Introduction</a:t>
            </a:r>
          </a:p>
        </p:txBody>
      </p:sp>
      <p:sp>
        <p:nvSpPr>
          <p:cNvPr id="5" name="Rectangle 4">
            <a:extLst>
              <a:ext uri="{FF2B5EF4-FFF2-40B4-BE49-F238E27FC236}">
                <a16:creationId xmlns:a16="http://schemas.microsoft.com/office/drawing/2014/main" id="{741F8062-07D6-4F6B-8DF0-153B4E01465B}"/>
              </a:ext>
            </a:extLst>
          </p:cNvPr>
          <p:cNvSpPr/>
          <p:nvPr/>
        </p:nvSpPr>
        <p:spPr>
          <a:xfrm flipH="1">
            <a:off x="11653791" y="590551"/>
            <a:ext cx="25807" cy="4408169"/>
          </a:xfrm>
          <a:prstGeom prst="rect">
            <a:avLst/>
          </a:prstGeom>
          <a:solidFill>
            <a:srgbClr val="8D19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DBA7F39-F285-4F99-9FB9-60FC95B4E1EC}"/>
              </a:ext>
            </a:extLst>
          </p:cNvPr>
          <p:cNvSpPr/>
          <p:nvPr/>
        </p:nvSpPr>
        <p:spPr>
          <a:xfrm flipH="1">
            <a:off x="11653791" y="-19049"/>
            <a:ext cx="25807" cy="4408169"/>
          </a:xfrm>
          <a:prstGeom prst="rect">
            <a:avLst/>
          </a:prstGeom>
          <a:solidFill>
            <a:srgbClr val="8D198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9" descr="A group of people sitting at a table&#10;&#10;Description automatically generated">
            <a:extLst>
              <a:ext uri="{FF2B5EF4-FFF2-40B4-BE49-F238E27FC236}">
                <a16:creationId xmlns:a16="http://schemas.microsoft.com/office/drawing/2014/main" id="{CF5552D4-0A5E-4100-B544-07C9E886DF43}"/>
              </a:ext>
            </a:extLst>
          </p:cNvPr>
          <p:cNvPicPr>
            <a:picLocks noGrp="1" noChangeAspect="1"/>
          </p:cNvPicPr>
          <p:nvPr>
            <p:ph idx="1"/>
          </p:nvPr>
        </p:nvPicPr>
        <p:blipFill rotWithShape="1">
          <a:blip r:embed="rId6" cstate="hqprint">
            <a:extLst>
              <a:ext uri="{28A0092B-C50C-407E-A947-70E740481C1C}">
                <a14:useLocalDpi xmlns:a14="http://schemas.microsoft.com/office/drawing/2010/main"/>
              </a:ext>
            </a:extLst>
          </a:blip>
          <a:srcRect/>
          <a:stretch/>
        </p:blipFill>
        <p:spPr>
          <a:xfrm>
            <a:off x="0" y="849086"/>
            <a:ext cx="5067930" cy="5249172"/>
          </a:xfrm>
        </p:spPr>
      </p:pic>
      <p:sp>
        <p:nvSpPr>
          <p:cNvPr id="11" name="Rectangle 10">
            <a:extLst>
              <a:ext uri="{FF2B5EF4-FFF2-40B4-BE49-F238E27FC236}">
                <a16:creationId xmlns:a16="http://schemas.microsoft.com/office/drawing/2014/main" id="{E5449AEE-E793-4E40-962A-499B19C18EDB}"/>
              </a:ext>
            </a:extLst>
          </p:cNvPr>
          <p:cNvSpPr/>
          <p:nvPr/>
        </p:nvSpPr>
        <p:spPr>
          <a:xfrm>
            <a:off x="5693339" y="2402208"/>
            <a:ext cx="5545628" cy="307777"/>
          </a:xfrm>
          <a:prstGeom prst="rect">
            <a:avLst/>
          </a:prstGeom>
        </p:spPr>
        <p:txBody>
          <a:bodyPr wrap="square" lIns="0" tIns="0" rIns="0" bIns="0" anchor="t">
            <a:spAutoFit/>
          </a:bodyPr>
          <a:lstStyle/>
          <a:p>
            <a:r>
              <a:rPr lang="en-US" sz="2000" i="1" dirty="0">
                <a:solidFill>
                  <a:schemeClr val="tx1">
                    <a:lumMod val="85000"/>
                    <a:lumOff val="15000"/>
                  </a:schemeClr>
                </a:solidFill>
                <a:effectLst/>
                <a:latin typeface="Georgia" panose="02040502050405020303" pitchFamily="18" charset="0"/>
                <a:cs typeface="Segoe UI Light" panose="020B0502040204020203" pitchFamily="34" charset="0"/>
              </a:rPr>
              <a:t>About Yelp</a:t>
            </a:r>
            <a:endParaRPr lang="en-US" sz="2000" i="1" dirty="0">
              <a:solidFill>
                <a:schemeClr val="tx1">
                  <a:lumMod val="85000"/>
                  <a:lumOff val="15000"/>
                </a:schemeClr>
              </a:solidFill>
              <a:latin typeface="Georgia" panose="02040502050405020303" pitchFamily="18" charset="0"/>
              <a:cs typeface="Segoe UI Light" panose="020B0502040204020203" pitchFamily="34" charset="0"/>
            </a:endParaRPr>
          </a:p>
        </p:txBody>
      </p:sp>
      <p:grpSp>
        <p:nvGrpSpPr>
          <p:cNvPr id="15" name="Group 14">
            <a:extLst>
              <a:ext uri="{FF2B5EF4-FFF2-40B4-BE49-F238E27FC236}">
                <a16:creationId xmlns:a16="http://schemas.microsoft.com/office/drawing/2014/main" id="{20D8FD08-EA56-41B3-A5E8-C642A8E283C0}"/>
              </a:ext>
            </a:extLst>
          </p:cNvPr>
          <p:cNvGrpSpPr/>
          <p:nvPr/>
        </p:nvGrpSpPr>
        <p:grpSpPr>
          <a:xfrm>
            <a:off x="4644001" y="1325143"/>
            <a:ext cx="838751" cy="838751"/>
            <a:chOff x="4216177" y="1015019"/>
            <a:chExt cx="1485900" cy="1485900"/>
          </a:xfrm>
        </p:grpSpPr>
        <p:sp>
          <p:nvSpPr>
            <p:cNvPr id="13" name="Oval 12">
              <a:extLst>
                <a:ext uri="{FF2B5EF4-FFF2-40B4-BE49-F238E27FC236}">
                  <a16:creationId xmlns:a16="http://schemas.microsoft.com/office/drawing/2014/main" id="{BE7D8B9D-80A8-45E7-A987-20E597233B33}"/>
                </a:ext>
              </a:extLst>
            </p:cNvPr>
            <p:cNvSpPr/>
            <p:nvPr/>
          </p:nvSpPr>
          <p:spPr>
            <a:xfrm>
              <a:off x="4216177" y="1015019"/>
              <a:ext cx="1485900" cy="1485900"/>
            </a:xfrm>
            <a:prstGeom prst="ellipse">
              <a:avLst/>
            </a:prstGeom>
            <a:solidFill>
              <a:srgbClr val="8D198E"/>
            </a:solid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216050DB-9182-4371-855E-3F104EC4F3A9}"/>
                </a:ext>
              </a:extLst>
            </p:cNvPr>
            <p:cNvSpPr/>
            <p:nvPr/>
          </p:nvSpPr>
          <p:spPr>
            <a:xfrm>
              <a:off x="4433782" y="1015020"/>
              <a:ext cx="1268295" cy="1268295"/>
            </a:xfrm>
            <a:custGeom>
              <a:avLst/>
              <a:gdLst>
                <a:gd name="connsiteX0" fmla="*/ 525345 w 1268295"/>
                <a:gd name="connsiteY0" fmla="*/ 0 h 1268295"/>
                <a:gd name="connsiteX1" fmla="*/ 1268295 w 1268295"/>
                <a:gd name="connsiteY1" fmla="*/ 742950 h 1268295"/>
                <a:gd name="connsiteX2" fmla="*/ 1050690 w 1268295"/>
                <a:gd name="connsiteY2" fmla="*/ 1268295 h 1268295"/>
                <a:gd name="connsiteX3" fmla="*/ 0 w 1268295"/>
                <a:gd name="connsiteY3" fmla="*/ 217605 h 1268295"/>
                <a:gd name="connsiteX4" fmla="*/ 525345 w 1268295"/>
                <a:gd name="connsiteY4" fmla="*/ 0 h 1268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8295" h="1268295">
                  <a:moveTo>
                    <a:pt x="525345" y="0"/>
                  </a:moveTo>
                  <a:cubicBezTo>
                    <a:pt x="935665" y="0"/>
                    <a:pt x="1268295" y="332630"/>
                    <a:pt x="1268295" y="742950"/>
                  </a:cubicBezTo>
                  <a:cubicBezTo>
                    <a:pt x="1268295" y="948110"/>
                    <a:pt x="1185137" y="1133848"/>
                    <a:pt x="1050690" y="1268295"/>
                  </a:cubicBezTo>
                  <a:lnTo>
                    <a:pt x="0" y="217605"/>
                  </a:lnTo>
                  <a:cubicBezTo>
                    <a:pt x="134448" y="83158"/>
                    <a:pt x="320185" y="0"/>
                    <a:pt x="525345" y="0"/>
                  </a:cubicBezTo>
                  <a:close/>
                </a:path>
              </a:pathLst>
            </a:custGeom>
            <a:solidFill>
              <a:schemeClr val="bg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17" name="Freeform 49">
            <a:extLst>
              <a:ext uri="{FF2B5EF4-FFF2-40B4-BE49-F238E27FC236}">
                <a16:creationId xmlns:a16="http://schemas.microsoft.com/office/drawing/2014/main" id="{3F3B06E0-053F-4E86-A7EC-FDD771AE7B86}"/>
              </a:ext>
            </a:extLst>
          </p:cNvPr>
          <p:cNvSpPr>
            <a:spLocks noEditPoints="1"/>
          </p:cNvSpPr>
          <p:nvPr/>
        </p:nvSpPr>
        <p:spPr bwMode="auto">
          <a:xfrm flipH="1">
            <a:off x="4883195" y="1586562"/>
            <a:ext cx="360363" cy="315913"/>
          </a:xfrm>
          <a:custGeom>
            <a:avLst/>
            <a:gdLst>
              <a:gd name="T0" fmla="*/ 94 w 96"/>
              <a:gd name="T1" fmla="*/ 0 h 84"/>
              <a:gd name="T2" fmla="*/ 2 w 96"/>
              <a:gd name="T3" fmla="*/ 0 h 84"/>
              <a:gd name="T4" fmla="*/ 0 w 96"/>
              <a:gd name="T5" fmla="*/ 2 h 84"/>
              <a:gd name="T6" fmla="*/ 0 w 96"/>
              <a:gd name="T7" fmla="*/ 66 h 84"/>
              <a:gd name="T8" fmla="*/ 2 w 96"/>
              <a:gd name="T9" fmla="*/ 68 h 84"/>
              <a:gd name="T10" fmla="*/ 28 w 96"/>
              <a:gd name="T11" fmla="*/ 68 h 84"/>
              <a:gd name="T12" fmla="*/ 28 w 96"/>
              <a:gd name="T13" fmla="*/ 82 h 84"/>
              <a:gd name="T14" fmla="*/ 29 w 96"/>
              <a:gd name="T15" fmla="*/ 84 h 84"/>
              <a:gd name="T16" fmla="*/ 30 w 96"/>
              <a:gd name="T17" fmla="*/ 84 h 84"/>
              <a:gd name="T18" fmla="*/ 31 w 96"/>
              <a:gd name="T19" fmla="*/ 83 h 84"/>
              <a:gd name="T20" fmla="*/ 47 w 96"/>
              <a:gd name="T21" fmla="*/ 68 h 84"/>
              <a:gd name="T22" fmla="*/ 94 w 96"/>
              <a:gd name="T23" fmla="*/ 68 h 84"/>
              <a:gd name="T24" fmla="*/ 96 w 96"/>
              <a:gd name="T25" fmla="*/ 66 h 84"/>
              <a:gd name="T26" fmla="*/ 96 w 96"/>
              <a:gd name="T27" fmla="*/ 2 h 84"/>
              <a:gd name="T28" fmla="*/ 94 w 96"/>
              <a:gd name="T29" fmla="*/ 0 h 84"/>
              <a:gd name="T30" fmla="*/ 22 w 96"/>
              <a:gd name="T31" fmla="*/ 20 h 84"/>
              <a:gd name="T32" fmla="*/ 58 w 96"/>
              <a:gd name="T33" fmla="*/ 20 h 84"/>
              <a:gd name="T34" fmla="*/ 60 w 96"/>
              <a:gd name="T35" fmla="*/ 22 h 84"/>
              <a:gd name="T36" fmla="*/ 58 w 96"/>
              <a:gd name="T37" fmla="*/ 24 h 84"/>
              <a:gd name="T38" fmla="*/ 22 w 96"/>
              <a:gd name="T39" fmla="*/ 24 h 84"/>
              <a:gd name="T40" fmla="*/ 20 w 96"/>
              <a:gd name="T41" fmla="*/ 22 h 84"/>
              <a:gd name="T42" fmla="*/ 22 w 96"/>
              <a:gd name="T43" fmla="*/ 20 h 84"/>
              <a:gd name="T44" fmla="*/ 74 w 96"/>
              <a:gd name="T45" fmla="*/ 48 h 84"/>
              <a:gd name="T46" fmla="*/ 22 w 96"/>
              <a:gd name="T47" fmla="*/ 48 h 84"/>
              <a:gd name="T48" fmla="*/ 20 w 96"/>
              <a:gd name="T49" fmla="*/ 46 h 84"/>
              <a:gd name="T50" fmla="*/ 22 w 96"/>
              <a:gd name="T51" fmla="*/ 44 h 84"/>
              <a:gd name="T52" fmla="*/ 74 w 96"/>
              <a:gd name="T53" fmla="*/ 44 h 84"/>
              <a:gd name="T54" fmla="*/ 76 w 96"/>
              <a:gd name="T55" fmla="*/ 46 h 84"/>
              <a:gd name="T56" fmla="*/ 74 w 96"/>
              <a:gd name="T57" fmla="*/ 48 h 84"/>
              <a:gd name="T58" fmla="*/ 74 w 96"/>
              <a:gd name="T59" fmla="*/ 36 h 84"/>
              <a:gd name="T60" fmla="*/ 22 w 96"/>
              <a:gd name="T61" fmla="*/ 36 h 84"/>
              <a:gd name="T62" fmla="*/ 20 w 96"/>
              <a:gd name="T63" fmla="*/ 34 h 84"/>
              <a:gd name="T64" fmla="*/ 22 w 96"/>
              <a:gd name="T65" fmla="*/ 32 h 84"/>
              <a:gd name="T66" fmla="*/ 74 w 96"/>
              <a:gd name="T67" fmla="*/ 32 h 84"/>
              <a:gd name="T68" fmla="*/ 76 w 96"/>
              <a:gd name="T69" fmla="*/ 34 h 84"/>
              <a:gd name="T70" fmla="*/ 74 w 96"/>
              <a:gd name="T71" fmla="*/ 3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6" h="84">
                <a:moveTo>
                  <a:pt x="94" y="0"/>
                </a:moveTo>
                <a:cubicBezTo>
                  <a:pt x="2" y="0"/>
                  <a:pt x="2" y="0"/>
                  <a:pt x="2" y="0"/>
                </a:cubicBezTo>
                <a:cubicBezTo>
                  <a:pt x="1" y="0"/>
                  <a:pt x="0" y="1"/>
                  <a:pt x="0" y="2"/>
                </a:cubicBezTo>
                <a:cubicBezTo>
                  <a:pt x="0" y="66"/>
                  <a:pt x="0" y="66"/>
                  <a:pt x="0" y="66"/>
                </a:cubicBezTo>
                <a:cubicBezTo>
                  <a:pt x="0" y="67"/>
                  <a:pt x="1" y="68"/>
                  <a:pt x="2" y="68"/>
                </a:cubicBezTo>
                <a:cubicBezTo>
                  <a:pt x="28" y="68"/>
                  <a:pt x="28" y="68"/>
                  <a:pt x="28" y="68"/>
                </a:cubicBezTo>
                <a:cubicBezTo>
                  <a:pt x="28" y="82"/>
                  <a:pt x="28" y="82"/>
                  <a:pt x="28" y="82"/>
                </a:cubicBezTo>
                <a:cubicBezTo>
                  <a:pt x="28" y="83"/>
                  <a:pt x="28" y="84"/>
                  <a:pt x="29" y="84"/>
                </a:cubicBezTo>
                <a:cubicBezTo>
                  <a:pt x="29" y="84"/>
                  <a:pt x="30" y="84"/>
                  <a:pt x="30" y="84"/>
                </a:cubicBezTo>
                <a:cubicBezTo>
                  <a:pt x="31" y="84"/>
                  <a:pt x="31" y="84"/>
                  <a:pt x="31" y="83"/>
                </a:cubicBezTo>
                <a:cubicBezTo>
                  <a:pt x="47" y="68"/>
                  <a:pt x="47" y="68"/>
                  <a:pt x="47" y="68"/>
                </a:cubicBezTo>
                <a:cubicBezTo>
                  <a:pt x="94" y="68"/>
                  <a:pt x="94" y="68"/>
                  <a:pt x="94" y="68"/>
                </a:cubicBezTo>
                <a:cubicBezTo>
                  <a:pt x="95" y="68"/>
                  <a:pt x="96" y="67"/>
                  <a:pt x="96" y="66"/>
                </a:cubicBezTo>
                <a:cubicBezTo>
                  <a:pt x="96" y="2"/>
                  <a:pt x="96" y="2"/>
                  <a:pt x="96" y="2"/>
                </a:cubicBezTo>
                <a:cubicBezTo>
                  <a:pt x="96" y="1"/>
                  <a:pt x="95" y="0"/>
                  <a:pt x="94" y="0"/>
                </a:cubicBezTo>
                <a:close/>
                <a:moveTo>
                  <a:pt x="22" y="20"/>
                </a:moveTo>
                <a:cubicBezTo>
                  <a:pt x="58" y="20"/>
                  <a:pt x="58" y="20"/>
                  <a:pt x="58" y="20"/>
                </a:cubicBezTo>
                <a:cubicBezTo>
                  <a:pt x="59" y="20"/>
                  <a:pt x="60" y="21"/>
                  <a:pt x="60" y="22"/>
                </a:cubicBezTo>
                <a:cubicBezTo>
                  <a:pt x="60" y="23"/>
                  <a:pt x="59" y="24"/>
                  <a:pt x="58" y="24"/>
                </a:cubicBezTo>
                <a:cubicBezTo>
                  <a:pt x="22" y="24"/>
                  <a:pt x="22" y="24"/>
                  <a:pt x="22" y="24"/>
                </a:cubicBezTo>
                <a:cubicBezTo>
                  <a:pt x="21" y="24"/>
                  <a:pt x="20" y="23"/>
                  <a:pt x="20" y="22"/>
                </a:cubicBezTo>
                <a:cubicBezTo>
                  <a:pt x="20" y="21"/>
                  <a:pt x="21" y="20"/>
                  <a:pt x="22" y="20"/>
                </a:cubicBezTo>
                <a:close/>
                <a:moveTo>
                  <a:pt x="74" y="48"/>
                </a:moveTo>
                <a:cubicBezTo>
                  <a:pt x="22" y="48"/>
                  <a:pt x="22" y="48"/>
                  <a:pt x="22" y="48"/>
                </a:cubicBezTo>
                <a:cubicBezTo>
                  <a:pt x="21" y="48"/>
                  <a:pt x="20" y="47"/>
                  <a:pt x="20" y="46"/>
                </a:cubicBezTo>
                <a:cubicBezTo>
                  <a:pt x="20" y="45"/>
                  <a:pt x="21" y="44"/>
                  <a:pt x="22" y="44"/>
                </a:cubicBezTo>
                <a:cubicBezTo>
                  <a:pt x="74" y="44"/>
                  <a:pt x="74" y="44"/>
                  <a:pt x="74" y="44"/>
                </a:cubicBezTo>
                <a:cubicBezTo>
                  <a:pt x="75" y="44"/>
                  <a:pt x="76" y="45"/>
                  <a:pt x="76" y="46"/>
                </a:cubicBezTo>
                <a:cubicBezTo>
                  <a:pt x="76" y="47"/>
                  <a:pt x="75" y="48"/>
                  <a:pt x="74" y="48"/>
                </a:cubicBezTo>
                <a:close/>
                <a:moveTo>
                  <a:pt x="74" y="36"/>
                </a:moveTo>
                <a:cubicBezTo>
                  <a:pt x="22" y="36"/>
                  <a:pt x="22" y="36"/>
                  <a:pt x="22" y="36"/>
                </a:cubicBezTo>
                <a:cubicBezTo>
                  <a:pt x="21" y="36"/>
                  <a:pt x="20" y="35"/>
                  <a:pt x="20" y="34"/>
                </a:cubicBezTo>
                <a:cubicBezTo>
                  <a:pt x="20" y="33"/>
                  <a:pt x="21" y="32"/>
                  <a:pt x="22" y="32"/>
                </a:cubicBezTo>
                <a:cubicBezTo>
                  <a:pt x="74" y="32"/>
                  <a:pt x="74" y="32"/>
                  <a:pt x="74" y="32"/>
                </a:cubicBezTo>
                <a:cubicBezTo>
                  <a:pt x="75" y="32"/>
                  <a:pt x="76" y="33"/>
                  <a:pt x="76" y="34"/>
                </a:cubicBezTo>
                <a:cubicBezTo>
                  <a:pt x="76" y="35"/>
                  <a:pt x="75" y="36"/>
                  <a:pt x="74" y="36"/>
                </a:cubicBezTo>
                <a:close/>
              </a:path>
            </a:pathLst>
          </a:custGeom>
          <a:solidFill>
            <a:schemeClr val="bg1"/>
          </a:solidFill>
          <a:ln>
            <a:noFill/>
          </a:ln>
          <a:effectLst>
            <a:outerShdw blurRad="50800" dist="38100" dir="2700000" algn="t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3" name="TextBox 2">
            <a:extLst>
              <a:ext uri="{FF2B5EF4-FFF2-40B4-BE49-F238E27FC236}">
                <a16:creationId xmlns:a16="http://schemas.microsoft.com/office/drawing/2014/main" id="{4625941C-BA53-2447-97FB-5551574E13F5}"/>
              </a:ext>
            </a:extLst>
          </p:cNvPr>
          <p:cNvSpPr txBox="1"/>
          <p:nvPr/>
        </p:nvSpPr>
        <p:spPr>
          <a:xfrm>
            <a:off x="5693339" y="2988733"/>
            <a:ext cx="5719321" cy="2862322"/>
          </a:xfrm>
          <a:prstGeom prst="rect">
            <a:avLst/>
          </a:prstGeom>
          <a:noFill/>
        </p:spPr>
        <p:txBody>
          <a:bodyPr wrap="square" rtlCol="0">
            <a:spAutoFit/>
          </a:bodyPr>
          <a:lstStyle/>
          <a:p>
            <a:pPr algn="just"/>
            <a:r>
              <a:rPr lang="en-US" dirty="0"/>
              <a:t>Yelp is a platform that connects consumers with local businesses through user-generated reviews and ratings. Users can search for and discover businesses, read and write detailed reviews, and share their experiences with the community. Yelp provides comprehensive business information, including addresses, hours of operation, menus, and photos. Business owners can claim their pages to update information, respond to reviews, and engage with customers. Yelp serves as a valuable resource for finding and evaluating local businesses.</a:t>
            </a:r>
            <a:endParaRPr lang="en-IN" dirty="0"/>
          </a:p>
        </p:txBody>
      </p:sp>
    </p:spTree>
    <p:extLst>
      <p:ext uri="{BB962C8B-B14F-4D97-AF65-F5344CB8AC3E}">
        <p14:creationId xmlns:p14="http://schemas.microsoft.com/office/powerpoint/2010/main" val="2128494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extLst>
              <p:ext uri="{D42A27DB-BD31-4B8C-83A1-F6EECF244321}">
                <p14:modId xmlns:p14="http://schemas.microsoft.com/office/powerpoint/2010/main" val="50203191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a:xfrm>
            <a:off x="4966689" y="362893"/>
            <a:ext cx="2537738" cy="937582"/>
          </a:xfrm>
          <a:solidFill>
            <a:srgbClr val="FF0000"/>
          </a:solidFill>
        </p:spPr>
        <p:txBody>
          <a:bodyPr/>
          <a:lstStyle/>
          <a:p>
            <a:r>
              <a:rPr lang="en-US" b="1" i="0" dirty="0">
                <a:solidFill>
                  <a:schemeClr val="bg1"/>
                </a:solidFill>
                <a:effectLst/>
              </a:rPr>
              <a:t>Agenda</a:t>
            </a:r>
            <a:endParaRPr lang="en-US" dirty="0">
              <a:solidFill>
                <a:schemeClr val="bg1"/>
              </a:solidFill>
            </a:endParaRPr>
          </a:p>
        </p:txBody>
      </p:sp>
      <p:sp>
        <p:nvSpPr>
          <p:cNvPr id="22" name="Rectangle 21">
            <a:extLst>
              <a:ext uri="{FF2B5EF4-FFF2-40B4-BE49-F238E27FC236}">
                <a16:creationId xmlns:a16="http://schemas.microsoft.com/office/drawing/2014/main" id="{B4578713-3EB1-4AD6-B1A4-75A159D0D483}"/>
              </a:ext>
            </a:extLst>
          </p:cNvPr>
          <p:cNvSpPr/>
          <p:nvPr/>
        </p:nvSpPr>
        <p:spPr>
          <a:xfrm>
            <a:off x="713462" y="1787504"/>
            <a:ext cx="11044193" cy="1231106"/>
          </a:xfrm>
          <a:prstGeom prst="rect">
            <a:avLst/>
          </a:prstGeom>
        </p:spPr>
        <p:txBody>
          <a:bodyPr wrap="square" lIns="0" tIns="0" rIns="0" bIns="0" anchor="t">
            <a:spAutoFit/>
          </a:bodyPr>
          <a:lstStyle/>
          <a:p>
            <a:pPr algn="just"/>
            <a:r>
              <a:rPr lang="en-US" sz="1600" i="1" dirty="0">
                <a:solidFill>
                  <a:schemeClr val="tx1">
                    <a:lumMod val="75000"/>
                    <a:lumOff val="25000"/>
                  </a:schemeClr>
                </a:solidFill>
                <a:effectLst/>
                <a:latin typeface="Georgia" panose="02040502050405020303" pitchFamily="18" charset="0"/>
                <a:cs typeface="Segoe UI Light" panose="020B0502040204020203" pitchFamily="34" charset="0"/>
              </a:rPr>
              <a:t>This report explores the impact of user engagement on the success of restaurants, using data collected from Yelp. It delves into how user-generated reviews, ratings, and interactions on the platform influence restaurant popularity and customer loyalty. By analyzing metrics such as review counts, star ratings, and user comments, the report aims to identify key patterns and trends that contribute to a restaurant's success. The findings will provide valuable insights for restaurant owners and marketers looking to enhance their online presence and customer engagement strategies.</a:t>
            </a:r>
          </a:p>
        </p:txBody>
      </p:sp>
      <p:sp>
        <p:nvSpPr>
          <p:cNvPr id="7" name="Content Placeholder 6">
            <a:extLst>
              <a:ext uri="{FF2B5EF4-FFF2-40B4-BE49-F238E27FC236}">
                <a16:creationId xmlns:a16="http://schemas.microsoft.com/office/drawing/2014/main" id="{AFB93F3B-80AE-5888-9B1F-D48EA62799F3}"/>
              </a:ext>
            </a:extLst>
          </p:cNvPr>
          <p:cNvSpPr>
            <a:spLocks noGrp="1"/>
          </p:cNvSpPr>
          <p:nvPr>
            <p:ph idx="1"/>
          </p:nvPr>
        </p:nvSpPr>
        <p:spPr>
          <a:xfrm>
            <a:off x="713462" y="3505639"/>
            <a:ext cx="11023426" cy="2438400"/>
          </a:xfrm>
        </p:spPr>
        <p:txBody>
          <a:bodyPr>
            <a:normAutofit/>
          </a:bodyPr>
          <a:lstStyle/>
          <a:p>
            <a:pPr marL="285750" indent="-285750">
              <a:buFont typeface="Arial" panose="020B0604020202020204" pitchFamily="34" charset="0"/>
              <a:buChar char="•"/>
            </a:pPr>
            <a:r>
              <a:rPr lang="en-IN" sz="2000" b="1" dirty="0"/>
              <a:t>Problem Statement</a:t>
            </a:r>
          </a:p>
          <a:p>
            <a:pPr marL="285750" indent="-285750">
              <a:buFont typeface="Arial" panose="020B0604020202020204" pitchFamily="34" charset="0"/>
              <a:buChar char="•"/>
            </a:pPr>
            <a:r>
              <a:rPr lang="en-IN" sz="2000" b="1" dirty="0"/>
              <a:t>Research Objectives</a:t>
            </a:r>
          </a:p>
          <a:p>
            <a:pPr marL="285750" indent="-285750">
              <a:buFont typeface="Arial" panose="020B0604020202020204" pitchFamily="34" charset="0"/>
              <a:buChar char="•"/>
            </a:pPr>
            <a:r>
              <a:rPr lang="en-IN" sz="2000" b="1" dirty="0"/>
              <a:t>Hypothesis</a:t>
            </a:r>
          </a:p>
          <a:p>
            <a:pPr marL="285750" indent="-285750">
              <a:buFont typeface="Arial" panose="020B0604020202020204" pitchFamily="34" charset="0"/>
              <a:buChar char="•"/>
            </a:pPr>
            <a:r>
              <a:rPr lang="en-IN" sz="2000" b="1" dirty="0"/>
              <a:t>Data Overview</a:t>
            </a:r>
          </a:p>
          <a:p>
            <a:pPr marL="285750" indent="-285750">
              <a:buFont typeface="Arial" panose="020B0604020202020204" pitchFamily="34" charset="0"/>
              <a:buChar char="•"/>
            </a:pPr>
            <a:r>
              <a:rPr lang="en-IN" sz="2000" b="1" dirty="0"/>
              <a:t>Analysis &amp; Findings</a:t>
            </a:r>
          </a:p>
          <a:p>
            <a:pPr marL="285750" indent="-285750">
              <a:buFont typeface="Arial" panose="020B0604020202020204" pitchFamily="34" charset="0"/>
              <a:buChar char="•"/>
            </a:pPr>
            <a:r>
              <a:rPr lang="en-IN" sz="2000" b="1" dirty="0"/>
              <a:t>Recommendations</a:t>
            </a:r>
          </a:p>
        </p:txBody>
      </p:sp>
    </p:spTree>
    <p:extLst>
      <p:ext uri="{BB962C8B-B14F-4D97-AF65-F5344CB8AC3E}">
        <p14:creationId xmlns:p14="http://schemas.microsoft.com/office/powerpoint/2010/main" val="1832139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a:xfrm>
            <a:off x="3179405" y="1728259"/>
            <a:ext cx="5833189" cy="937582"/>
          </a:xfrm>
          <a:solidFill>
            <a:srgbClr val="FF0000"/>
          </a:solidFill>
        </p:spPr>
        <p:txBody>
          <a:bodyPr/>
          <a:lstStyle/>
          <a:p>
            <a:r>
              <a:rPr lang="en-US" b="1" i="0" dirty="0">
                <a:solidFill>
                  <a:schemeClr val="bg1"/>
                </a:solidFill>
                <a:effectLst/>
              </a:rPr>
              <a:t>Problem Statement</a:t>
            </a:r>
            <a:endParaRPr lang="en-US" dirty="0">
              <a:solidFill>
                <a:schemeClr val="bg1"/>
              </a:solidFill>
            </a:endParaRPr>
          </a:p>
        </p:txBody>
      </p:sp>
      <p:sp>
        <p:nvSpPr>
          <p:cNvPr id="22" name="Rectangle 21">
            <a:extLst>
              <a:ext uri="{FF2B5EF4-FFF2-40B4-BE49-F238E27FC236}">
                <a16:creationId xmlns:a16="http://schemas.microsoft.com/office/drawing/2014/main" id="{B4578713-3EB1-4AD6-B1A4-75A159D0D483}"/>
              </a:ext>
            </a:extLst>
          </p:cNvPr>
          <p:cNvSpPr/>
          <p:nvPr/>
        </p:nvSpPr>
        <p:spPr>
          <a:xfrm>
            <a:off x="703078" y="3215269"/>
            <a:ext cx="11044193" cy="1477328"/>
          </a:xfrm>
          <a:prstGeom prst="rect">
            <a:avLst/>
          </a:prstGeom>
        </p:spPr>
        <p:txBody>
          <a:bodyPr wrap="square" lIns="0" tIns="0" rIns="0" bIns="0" anchor="t">
            <a:spAutoFit/>
          </a:bodyPr>
          <a:lstStyle/>
          <a:p>
            <a:pPr algn="just"/>
            <a:r>
              <a:rPr lang="en-US" sz="1600" i="1" dirty="0">
                <a:solidFill>
                  <a:schemeClr val="tx1">
                    <a:lumMod val="75000"/>
                    <a:lumOff val="25000"/>
                  </a:schemeClr>
                </a:solidFill>
                <a:effectLst/>
                <a:latin typeface="Georgia" panose="02040502050405020303" pitchFamily="18" charset="0"/>
                <a:cs typeface="Segoe UI Light" panose="020B0502040204020203" pitchFamily="34" charset="0"/>
              </a:rPr>
              <a:t>In the highly competitive restaurant industry, understanding the key factors that drive business success is essential for stakeholders aiming to thrive in the market. Despite the wealth of customer feedback available on platforms like Yelp, many restaurant owners and marketers struggle to effectively leverage this data to enhance their business strategies. This project addresses the need to decode the complex relationship between user engagement and business success. By utilizing the Yelp dataset, we aim to investigate how various forms of user engagement—such as reviews, tips, and check-ins—correlate with critical business success metrics, including the review count and ratings of restaurants.</a:t>
            </a:r>
          </a:p>
        </p:txBody>
      </p:sp>
    </p:spTree>
    <p:extLst>
      <p:ext uri="{BB962C8B-B14F-4D97-AF65-F5344CB8AC3E}">
        <p14:creationId xmlns:p14="http://schemas.microsoft.com/office/powerpoint/2010/main" val="1558383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05E0E70F-91A2-4304-82B7-594EC7955CA7}"/>
              </a:ext>
            </a:extLst>
          </p:cNvPr>
          <p:cNvGraphicFramePr>
            <a:graphicFrameLocks noChangeAspect="1"/>
          </p:cNvGraphicFramePr>
          <p:nvPr>
            <p:custDataLst>
              <p:tags r:id="rId1"/>
            </p:custDataLst>
            <p:extLst>
              <p:ext uri="{D42A27DB-BD31-4B8C-83A1-F6EECF244321}">
                <p14:modId xmlns:p14="http://schemas.microsoft.com/office/powerpoint/2010/main" val="312743305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15" name="Rectangle 14" hidden="1">
            <a:extLst>
              <a:ext uri="{FF2B5EF4-FFF2-40B4-BE49-F238E27FC236}">
                <a16:creationId xmlns:a16="http://schemas.microsoft.com/office/drawing/2014/main" id="{A8D37257-3143-4E11-A4F5-7656382C757E}"/>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35" name="Rectangle 34">
            <a:extLst>
              <a:ext uri="{FF2B5EF4-FFF2-40B4-BE49-F238E27FC236}">
                <a16:creationId xmlns:a16="http://schemas.microsoft.com/office/drawing/2014/main" id="{ACE8E913-0B51-4F11-93DD-6B320FC0480D}"/>
              </a:ext>
            </a:extLst>
          </p:cNvPr>
          <p:cNvSpPr/>
          <p:nvPr/>
        </p:nvSpPr>
        <p:spPr>
          <a:xfrm flipV="1">
            <a:off x="3556525" y="2076850"/>
            <a:ext cx="6063092" cy="93723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53DE10-ED7A-46F3-A9BA-CD53AA2F75D7}"/>
              </a:ext>
            </a:extLst>
          </p:cNvPr>
          <p:cNvSpPr>
            <a:spLocks noGrp="1"/>
          </p:cNvSpPr>
          <p:nvPr>
            <p:ph type="title"/>
          </p:nvPr>
        </p:nvSpPr>
        <p:spPr>
          <a:xfrm>
            <a:off x="3217670" y="470688"/>
            <a:ext cx="6315460" cy="937582"/>
          </a:xfrm>
          <a:solidFill>
            <a:srgbClr val="FF0000"/>
          </a:solidFill>
        </p:spPr>
        <p:txBody>
          <a:bodyPr/>
          <a:lstStyle/>
          <a:p>
            <a:r>
              <a:rPr lang="en-US" dirty="0">
                <a:solidFill>
                  <a:schemeClr val="bg1"/>
                </a:solidFill>
              </a:rPr>
              <a:t>Research Objectives</a:t>
            </a:r>
          </a:p>
        </p:txBody>
      </p:sp>
      <p:grpSp>
        <p:nvGrpSpPr>
          <p:cNvPr id="34" name="Group 33">
            <a:extLst>
              <a:ext uri="{FF2B5EF4-FFF2-40B4-BE49-F238E27FC236}">
                <a16:creationId xmlns:a16="http://schemas.microsoft.com/office/drawing/2014/main" id="{C8AC0CCA-1DE7-4A35-801F-0A400A21E820}"/>
              </a:ext>
            </a:extLst>
          </p:cNvPr>
          <p:cNvGrpSpPr/>
          <p:nvPr/>
        </p:nvGrpSpPr>
        <p:grpSpPr>
          <a:xfrm>
            <a:off x="3217670" y="2206592"/>
            <a:ext cx="678155" cy="677750"/>
            <a:chOff x="3583760" y="2968052"/>
            <a:chExt cx="1201395" cy="1200678"/>
          </a:xfrm>
        </p:grpSpPr>
        <p:sp>
          <p:nvSpPr>
            <p:cNvPr id="32" name="Oval 31">
              <a:extLst>
                <a:ext uri="{FF2B5EF4-FFF2-40B4-BE49-F238E27FC236}">
                  <a16:creationId xmlns:a16="http://schemas.microsoft.com/office/drawing/2014/main" id="{6AC73C43-E155-457F-B500-B1AEA5D1240F}"/>
                </a:ext>
              </a:extLst>
            </p:cNvPr>
            <p:cNvSpPr/>
            <p:nvPr/>
          </p:nvSpPr>
          <p:spPr>
            <a:xfrm>
              <a:off x="3583760" y="2968052"/>
              <a:ext cx="1200678" cy="1200678"/>
            </a:xfrm>
            <a:prstGeom prst="ellipse">
              <a:avLst/>
            </a:prstGeom>
            <a:solidFill>
              <a:srgbClr val="8D198E"/>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Shape 32">
              <a:extLst>
                <a:ext uri="{FF2B5EF4-FFF2-40B4-BE49-F238E27FC236}">
                  <a16:creationId xmlns:a16="http://schemas.microsoft.com/office/drawing/2014/main" id="{2F3021A5-9C08-41CF-B5EB-893BEEE8CBF3}"/>
                </a:ext>
              </a:extLst>
            </p:cNvPr>
            <p:cNvSpPr/>
            <p:nvPr/>
          </p:nvSpPr>
          <p:spPr>
            <a:xfrm>
              <a:off x="3736978" y="2968052"/>
              <a:ext cx="1048177" cy="1048177"/>
            </a:xfrm>
            <a:custGeom>
              <a:avLst/>
              <a:gdLst>
                <a:gd name="connsiteX0" fmla="*/ 525345 w 1268295"/>
                <a:gd name="connsiteY0" fmla="*/ 0 h 1268295"/>
                <a:gd name="connsiteX1" fmla="*/ 1268295 w 1268295"/>
                <a:gd name="connsiteY1" fmla="*/ 742950 h 1268295"/>
                <a:gd name="connsiteX2" fmla="*/ 1050690 w 1268295"/>
                <a:gd name="connsiteY2" fmla="*/ 1268295 h 1268295"/>
                <a:gd name="connsiteX3" fmla="*/ 0 w 1268295"/>
                <a:gd name="connsiteY3" fmla="*/ 217605 h 1268295"/>
                <a:gd name="connsiteX4" fmla="*/ 525345 w 1268295"/>
                <a:gd name="connsiteY4" fmla="*/ 0 h 1268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8295" h="1268295">
                  <a:moveTo>
                    <a:pt x="525345" y="0"/>
                  </a:moveTo>
                  <a:cubicBezTo>
                    <a:pt x="935665" y="0"/>
                    <a:pt x="1268295" y="332630"/>
                    <a:pt x="1268295" y="742950"/>
                  </a:cubicBezTo>
                  <a:cubicBezTo>
                    <a:pt x="1268295" y="948110"/>
                    <a:pt x="1185137" y="1133848"/>
                    <a:pt x="1050690" y="1268295"/>
                  </a:cubicBezTo>
                  <a:lnTo>
                    <a:pt x="0" y="217605"/>
                  </a:lnTo>
                  <a:cubicBezTo>
                    <a:pt x="134448" y="83158"/>
                    <a:pt x="320185" y="0"/>
                    <a:pt x="525345" y="0"/>
                  </a:cubicBezTo>
                  <a:close/>
                </a:path>
              </a:pathLst>
            </a:custGeom>
            <a:solidFill>
              <a:schemeClr val="bg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6" name="Rectangle 35">
            <a:extLst>
              <a:ext uri="{FF2B5EF4-FFF2-40B4-BE49-F238E27FC236}">
                <a16:creationId xmlns:a16="http://schemas.microsoft.com/office/drawing/2014/main" id="{4B6AD9E3-8056-475A-9C5E-F4519C2DC9E4}"/>
              </a:ext>
            </a:extLst>
          </p:cNvPr>
          <p:cNvSpPr/>
          <p:nvPr/>
        </p:nvSpPr>
        <p:spPr>
          <a:xfrm flipV="1">
            <a:off x="3556525" y="3306285"/>
            <a:ext cx="6063092" cy="93723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6CE5B6F8-747C-44D0-A760-7CA7CABDE235}"/>
              </a:ext>
            </a:extLst>
          </p:cNvPr>
          <p:cNvGrpSpPr/>
          <p:nvPr/>
        </p:nvGrpSpPr>
        <p:grpSpPr>
          <a:xfrm>
            <a:off x="3217670" y="3436027"/>
            <a:ext cx="678155" cy="677750"/>
            <a:chOff x="3583760" y="2968052"/>
            <a:chExt cx="1201395" cy="1200678"/>
          </a:xfrm>
        </p:grpSpPr>
        <p:sp>
          <p:nvSpPr>
            <p:cNvPr id="38" name="Oval 37">
              <a:extLst>
                <a:ext uri="{FF2B5EF4-FFF2-40B4-BE49-F238E27FC236}">
                  <a16:creationId xmlns:a16="http://schemas.microsoft.com/office/drawing/2014/main" id="{AA6177D7-DD4A-4085-AB4E-B51EB3F1D07D}"/>
                </a:ext>
              </a:extLst>
            </p:cNvPr>
            <p:cNvSpPr/>
            <p:nvPr/>
          </p:nvSpPr>
          <p:spPr>
            <a:xfrm>
              <a:off x="3583760" y="2968052"/>
              <a:ext cx="1200678" cy="1200678"/>
            </a:xfrm>
            <a:prstGeom prst="ellipse">
              <a:avLst/>
            </a:prstGeom>
            <a:solidFill>
              <a:srgbClr val="8D198E"/>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Shape 38">
              <a:extLst>
                <a:ext uri="{FF2B5EF4-FFF2-40B4-BE49-F238E27FC236}">
                  <a16:creationId xmlns:a16="http://schemas.microsoft.com/office/drawing/2014/main" id="{BBD5B98C-FB41-4187-A646-0882CBF07EA4}"/>
                </a:ext>
              </a:extLst>
            </p:cNvPr>
            <p:cNvSpPr/>
            <p:nvPr/>
          </p:nvSpPr>
          <p:spPr>
            <a:xfrm>
              <a:off x="3736978" y="2968052"/>
              <a:ext cx="1048177" cy="1048177"/>
            </a:xfrm>
            <a:custGeom>
              <a:avLst/>
              <a:gdLst>
                <a:gd name="connsiteX0" fmla="*/ 525345 w 1268295"/>
                <a:gd name="connsiteY0" fmla="*/ 0 h 1268295"/>
                <a:gd name="connsiteX1" fmla="*/ 1268295 w 1268295"/>
                <a:gd name="connsiteY1" fmla="*/ 742950 h 1268295"/>
                <a:gd name="connsiteX2" fmla="*/ 1050690 w 1268295"/>
                <a:gd name="connsiteY2" fmla="*/ 1268295 h 1268295"/>
                <a:gd name="connsiteX3" fmla="*/ 0 w 1268295"/>
                <a:gd name="connsiteY3" fmla="*/ 217605 h 1268295"/>
                <a:gd name="connsiteX4" fmla="*/ 525345 w 1268295"/>
                <a:gd name="connsiteY4" fmla="*/ 0 h 1268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8295" h="1268295">
                  <a:moveTo>
                    <a:pt x="525345" y="0"/>
                  </a:moveTo>
                  <a:cubicBezTo>
                    <a:pt x="935665" y="0"/>
                    <a:pt x="1268295" y="332630"/>
                    <a:pt x="1268295" y="742950"/>
                  </a:cubicBezTo>
                  <a:cubicBezTo>
                    <a:pt x="1268295" y="948110"/>
                    <a:pt x="1185137" y="1133848"/>
                    <a:pt x="1050690" y="1268295"/>
                  </a:cubicBezTo>
                  <a:lnTo>
                    <a:pt x="0" y="217605"/>
                  </a:lnTo>
                  <a:cubicBezTo>
                    <a:pt x="134448" y="83158"/>
                    <a:pt x="320185" y="0"/>
                    <a:pt x="525345" y="0"/>
                  </a:cubicBezTo>
                  <a:close/>
                </a:path>
              </a:pathLst>
            </a:custGeom>
            <a:solidFill>
              <a:schemeClr val="bg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0" name="Rectangle 39">
            <a:extLst>
              <a:ext uri="{FF2B5EF4-FFF2-40B4-BE49-F238E27FC236}">
                <a16:creationId xmlns:a16="http://schemas.microsoft.com/office/drawing/2014/main" id="{8E25A578-B8F1-489A-8E1F-D72E09C7C23A}"/>
              </a:ext>
            </a:extLst>
          </p:cNvPr>
          <p:cNvSpPr/>
          <p:nvPr/>
        </p:nvSpPr>
        <p:spPr>
          <a:xfrm flipV="1">
            <a:off x="3556525" y="4535719"/>
            <a:ext cx="6063092" cy="93723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3B9B7DA6-6878-4232-8507-D9C4C382DEF5}"/>
              </a:ext>
            </a:extLst>
          </p:cNvPr>
          <p:cNvGrpSpPr/>
          <p:nvPr/>
        </p:nvGrpSpPr>
        <p:grpSpPr>
          <a:xfrm>
            <a:off x="3217670" y="4665461"/>
            <a:ext cx="678155" cy="677750"/>
            <a:chOff x="3583760" y="2968052"/>
            <a:chExt cx="1201395" cy="1200678"/>
          </a:xfrm>
        </p:grpSpPr>
        <p:sp>
          <p:nvSpPr>
            <p:cNvPr id="42" name="Oval 41">
              <a:extLst>
                <a:ext uri="{FF2B5EF4-FFF2-40B4-BE49-F238E27FC236}">
                  <a16:creationId xmlns:a16="http://schemas.microsoft.com/office/drawing/2014/main" id="{8AECE69E-5DE4-4E9A-A2F1-CEE3D0A24A82}"/>
                </a:ext>
              </a:extLst>
            </p:cNvPr>
            <p:cNvSpPr/>
            <p:nvPr/>
          </p:nvSpPr>
          <p:spPr>
            <a:xfrm>
              <a:off x="3583760" y="2968052"/>
              <a:ext cx="1200678" cy="1200678"/>
            </a:xfrm>
            <a:prstGeom prst="ellipse">
              <a:avLst/>
            </a:prstGeom>
            <a:solidFill>
              <a:srgbClr val="8D198E"/>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a16="http://schemas.microsoft.com/office/drawing/2014/main" id="{330B8668-B0AB-4AE7-92E6-18B84EAE0500}"/>
                </a:ext>
              </a:extLst>
            </p:cNvPr>
            <p:cNvSpPr/>
            <p:nvPr/>
          </p:nvSpPr>
          <p:spPr>
            <a:xfrm>
              <a:off x="3736978" y="2968052"/>
              <a:ext cx="1048177" cy="1048177"/>
            </a:xfrm>
            <a:custGeom>
              <a:avLst/>
              <a:gdLst>
                <a:gd name="connsiteX0" fmla="*/ 525345 w 1268295"/>
                <a:gd name="connsiteY0" fmla="*/ 0 h 1268295"/>
                <a:gd name="connsiteX1" fmla="*/ 1268295 w 1268295"/>
                <a:gd name="connsiteY1" fmla="*/ 742950 h 1268295"/>
                <a:gd name="connsiteX2" fmla="*/ 1050690 w 1268295"/>
                <a:gd name="connsiteY2" fmla="*/ 1268295 h 1268295"/>
                <a:gd name="connsiteX3" fmla="*/ 0 w 1268295"/>
                <a:gd name="connsiteY3" fmla="*/ 217605 h 1268295"/>
                <a:gd name="connsiteX4" fmla="*/ 525345 w 1268295"/>
                <a:gd name="connsiteY4" fmla="*/ 0 h 12682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8295" h="1268295">
                  <a:moveTo>
                    <a:pt x="525345" y="0"/>
                  </a:moveTo>
                  <a:cubicBezTo>
                    <a:pt x="935665" y="0"/>
                    <a:pt x="1268295" y="332630"/>
                    <a:pt x="1268295" y="742950"/>
                  </a:cubicBezTo>
                  <a:cubicBezTo>
                    <a:pt x="1268295" y="948110"/>
                    <a:pt x="1185137" y="1133848"/>
                    <a:pt x="1050690" y="1268295"/>
                  </a:cubicBezTo>
                  <a:lnTo>
                    <a:pt x="0" y="217605"/>
                  </a:lnTo>
                  <a:cubicBezTo>
                    <a:pt x="134448" y="83158"/>
                    <a:pt x="320185" y="0"/>
                    <a:pt x="525345" y="0"/>
                  </a:cubicBezTo>
                  <a:close/>
                </a:path>
              </a:pathLst>
            </a:custGeom>
            <a:solidFill>
              <a:schemeClr val="bg1">
                <a:alpha val="10000"/>
              </a:schemeClr>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4" name="Rectangle 43">
            <a:extLst>
              <a:ext uri="{FF2B5EF4-FFF2-40B4-BE49-F238E27FC236}">
                <a16:creationId xmlns:a16="http://schemas.microsoft.com/office/drawing/2014/main" id="{2D3233EB-2193-4921-B7DB-DBD74E20B178}"/>
              </a:ext>
            </a:extLst>
          </p:cNvPr>
          <p:cNvSpPr/>
          <p:nvPr/>
        </p:nvSpPr>
        <p:spPr>
          <a:xfrm>
            <a:off x="4181193" y="2260228"/>
            <a:ext cx="5189220" cy="538032"/>
          </a:xfrm>
          <a:prstGeom prst="rect">
            <a:avLst/>
          </a:prstGeom>
        </p:spPr>
        <p:txBody>
          <a:bodyPr wrap="square" lIns="0" tIns="0" rIns="0" bIns="0" anchor="ctr" anchorCtr="0">
            <a:noAutofit/>
          </a:bodyPr>
          <a:lstStyle/>
          <a:p>
            <a:r>
              <a:rPr lang="en-US" sz="1600" b="1" dirty="0">
                <a:solidFill>
                  <a:schemeClr val="tx1">
                    <a:lumMod val="85000"/>
                    <a:lumOff val="15000"/>
                  </a:schemeClr>
                </a:solidFill>
                <a:effectLst/>
                <a:latin typeface="Georgia" panose="02040502050405020303" pitchFamily="18" charset="0"/>
                <a:cs typeface="Segoe UI Light" panose="020B0502040204020203" pitchFamily="34" charset="0"/>
              </a:rPr>
              <a:t>Quantify the correlation between use-engagement(reviews, tips, check-ins) and review count /average star rating.</a:t>
            </a:r>
          </a:p>
        </p:txBody>
      </p:sp>
      <p:sp>
        <p:nvSpPr>
          <p:cNvPr id="45" name="Rectangle 44">
            <a:extLst>
              <a:ext uri="{FF2B5EF4-FFF2-40B4-BE49-F238E27FC236}">
                <a16:creationId xmlns:a16="http://schemas.microsoft.com/office/drawing/2014/main" id="{867920B8-B536-44F5-B4C7-3B456AA8C2E1}"/>
              </a:ext>
            </a:extLst>
          </p:cNvPr>
          <p:cNvSpPr/>
          <p:nvPr/>
        </p:nvSpPr>
        <p:spPr>
          <a:xfrm>
            <a:off x="4181193" y="3505886"/>
            <a:ext cx="5189220" cy="538032"/>
          </a:xfrm>
          <a:prstGeom prst="rect">
            <a:avLst/>
          </a:prstGeom>
        </p:spPr>
        <p:txBody>
          <a:bodyPr wrap="square" lIns="0" tIns="0" rIns="0" bIns="0" anchor="ctr" anchorCtr="0">
            <a:noAutofit/>
          </a:bodyPr>
          <a:lstStyle/>
          <a:p>
            <a:r>
              <a:rPr lang="en-US" sz="1600" b="1" dirty="0">
                <a:solidFill>
                  <a:schemeClr val="tx1">
                    <a:lumMod val="85000"/>
                    <a:lumOff val="15000"/>
                  </a:schemeClr>
                </a:solidFill>
                <a:effectLst/>
                <a:latin typeface="Georgia" panose="02040502050405020303" pitchFamily="18" charset="0"/>
                <a:cs typeface="Segoe UI Light" panose="020B0502040204020203" pitchFamily="34" charset="0"/>
              </a:rPr>
              <a:t>Analyze the impact of sentiment on review count and average star rating.</a:t>
            </a:r>
          </a:p>
        </p:txBody>
      </p:sp>
      <p:sp>
        <p:nvSpPr>
          <p:cNvPr id="46" name="Rectangle 45">
            <a:extLst>
              <a:ext uri="{FF2B5EF4-FFF2-40B4-BE49-F238E27FC236}">
                <a16:creationId xmlns:a16="http://schemas.microsoft.com/office/drawing/2014/main" id="{12A52F1D-5718-4717-9CFC-8FF8068F5B95}"/>
              </a:ext>
            </a:extLst>
          </p:cNvPr>
          <p:cNvSpPr/>
          <p:nvPr/>
        </p:nvSpPr>
        <p:spPr>
          <a:xfrm>
            <a:off x="4181193" y="4735320"/>
            <a:ext cx="5189220" cy="538032"/>
          </a:xfrm>
          <a:prstGeom prst="rect">
            <a:avLst/>
          </a:prstGeom>
        </p:spPr>
        <p:txBody>
          <a:bodyPr wrap="square" lIns="0" tIns="0" rIns="0" bIns="0" anchor="ctr" anchorCtr="0">
            <a:noAutofit/>
          </a:bodyPr>
          <a:lstStyle/>
          <a:p>
            <a:r>
              <a:rPr lang="en-US" sz="1600" b="1" dirty="0">
                <a:solidFill>
                  <a:schemeClr val="tx1">
                    <a:lumMod val="85000"/>
                    <a:lumOff val="15000"/>
                  </a:schemeClr>
                </a:solidFill>
                <a:effectLst/>
                <a:latin typeface="Georgia" panose="02040502050405020303" pitchFamily="18" charset="0"/>
                <a:cs typeface="Segoe UI Light" panose="020B0502040204020203" pitchFamily="34" charset="0"/>
              </a:rPr>
              <a:t>Time trends in user engagement.</a:t>
            </a:r>
          </a:p>
        </p:txBody>
      </p:sp>
      <p:sp>
        <p:nvSpPr>
          <p:cNvPr id="47" name="Freeform 55">
            <a:extLst>
              <a:ext uri="{FF2B5EF4-FFF2-40B4-BE49-F238E27FC236}">
                <a16:creationId xmlns:a16="http://schemas.microsoft.com/office/drawing/2014/main" id="{05FE940C-D559-4B67-8BF2-12D5197A3C0E}"/>
              </a:ext>
            </a:extLst>
          </p:cNvPr>
          <p:cNvSpPr>
            <a:spLocks noEditPoints="1"/>
          </p:cNvSpPr>
          <p:nvPr/>
        </p:nvSpPr>
        <p:spPr bwMode="auto">
          <a:xfrm>
            <a:off x="3421374" y="2420233"/>
            <a:ext cx="270746" cy="250469"/>
          </a:xfrm>
          <a:custGeom>
            <a:avLst/>
            <a:gdLst>
              <a:gd name="T0" fmla="*/ 48 w 96"/>
              <a:gd name="T1" fmla="*/ 0 h 89"/>
              <a:gd name="T2" fmla="*/ 0 w 96"/>
              <a:gd name="T3" fmla="*/ 39 h 89"/>
              <a:gd name="T4" fmla="*/ 13 w 96"/>
              <a:gd name="T5" fmla="*/ 66 h 89"/>
              <a:gd name="T6" fmla="*/ 4 w 96"/>
              <a:gd name="T7" fmla="*/ 86 h 89"/>
              <a:gd name="T8" fmla="*/ 4 w 96"/>
              <a:gd name="T9" fmla="*/ 88 h 89"/>
              <a:gd name="T10" fmla="*/ 5 w 96"/>
              <a:gd name="T11" fmla="*/ 89 h 89"/>
              <a:gd name="T12" fmla="*/ 6 w 96"/>
              <a:gd name="T13" fmla="*/ 88 h 89"/>
              <a:gd name="T14" fmla="*/ 32 w 96"/>
              <a:gd name="T15" fmla="*/ 76 h 89"/>
              <a:gd name="T16" fmla="*/ 48 w 96"/>
              <a:gd name="T17" fmla="*/ 79 h 89"/>
              <a:gd name="T18" fmla="*/ 96 w 96"/>
              <a:gd name="T19" fmla="*/ 39 h 89"/>
              <a:gd name="T20" fmla="*/ 48 w 96"/>
              <a:gd name="T21" fmla="*/ 0 h 89"/>
              <a:gd name="T22" fmla="*/ 50 w 96"/>
              <a:gd name="T23" fmla="*/ 62 h 89"/>
              <a:gd name="T24" fmla="*/ 46 w 96"/>
              <a:gd name="T25" fmla="*/ 58 h 89"/>
              <a:gd name="T26" fmla="*/ 50 w 96"/>
              <a:gd name="T27" fmla="*/ 54 h 89"/>
              <a:gd name="T28" fmla="*/ 54 w 96"/>
              <a:gd name="T29" fmla="*/ 58 h 89"/>
              <a:gd name="T30" fmla="*/ 50 w 96"/>
              <a:gd name="T31" fmla="*/ 62 h 89"/>
              <a:gd name="T32" fmla="*/ 52 w 96"/>
              <a:gd name="T33" fmla="*/ 45 h 89"/>
              <a:gd name="T34" fmla="*/ 52 w 96"/>
              <a:gd name="T35" fmla="*/ 49 h 89"/>
              <a:gd name="T36" fmla="*/ 50 w 96"/>
              <a:gd name="T37" fmla="*/ 51 h 89"/>
              <a:gd name="T38" fmla="*/ 48 w 96"/>
              <a:gd name="T39" fmla="*/ 49 h 89"/>
              <a:gd name="T40" fmla="*/ 48 w 96"/>
              <a:gd name="T41" fmla="*/ 44 h 89"/>
              <a:gd name="T42" fmla="*/ 50 w 96"/>
              <a:gd name="T43" fmla="*/ 42 h 89"/>
              <a:gd name="T44" fmla="*/ 60 w 96"/>
              <a:gd name="T45" fmla="*/ 32 h 89"/>
              <a:gd name="T46" fmla="*/ 50 w 96"/>
              <a:gd name="T47" fmla="*/ 22 h 89"/>
              <a:gd name="T48" fmla="*/ 40 w 96"/>
              <a:gd name="T49" fmla="*/ 32 h 89"/>
              <a:gd name="T50" fmla="*/ 38 w 96"/>
              <a:gd name="T51" fmla="*/ 34 h 89"/>
              <a:gd name="T52" fmla="*/ 36 w 96"/>
              <a:gd name="T53" fmla="*/ 32 h 89"/>
              <a:gd name="T54" fmla="*/ 50 w 96"/>
              <a:gd name="T55" fmla="*/ 18 h 89"/>
              <a:gd name="T56" fmla="*/ 64 w 96"/>
              <a:gd name="T57" fmla="*/ 32 h 89"/>
              <a:gd name="T58" fmla="*/ 52 w 96"/>
              <a:gd name="T59" fmla="*/ 45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89">
                <a:moveTo>
                  <a:pt x="48" y="0"/>
                </a:moveTo>
                <a:cubicBezTo>
                  <a:pt x="22" y="0"/>
                  <a:pt x="0" y="17"/>
                  <a:pt x="0" y="39"/>
                </a:cubicBezTo>
                <a:cubicBezTo>
                  <a:pt x="0" y="49"/>
                  <a:pt x="5" y="59"/>
                  <a:pt x="13" y="66"/>
                </a:cubicBezTo>
                <a:cubicBezTo>
                  <a:pt x="4" y="86"/>
                  <a:pt x="4" y="86"/>
                  <a:pt x="4" y="86"/>
                </a:cubicBezTo>
                <a:cubicBezTo>
                  <a:pt x="3" y="86"/>
                  <a:pt x="3" y="87"/>
                  <a:pt x="4" y="88"/>
                </a:cubicBezTo>
                <a:cubicBezTo>
                  <a:pt x="4" y="88"/>
                  <a:pt x="5" y="89"/>
                  <a:pt x="5" y="89"/>
                </a:cubicBezTo>
                <a:cubicBezTo>
                  <a:pt x="6" y="89"/>
                  <a:pt x="6" y="89"/>
                  <a:pt x="6" y="88"/>
                </a:cubicBezTo>
                <a:cubicBezTo>
                  <a:pt x="32" y="76"/>
                  <a:pt x="32" y="76"/>
                  <a:pt x="32" y="76"/>
                </a:cubicBezTo>
                <a:cubicBezTo>
                  <a:pt x="37" y="78"/>
                  <a:pt x="43" y="79"/>
                  <a:pt x="48" y="79"/>
                </a:cubicBezTo>
                <a:cubicBezTo>
                  <a:pt x="74" y="79"/>
                  <a:pt x="96" y="61"/>
                  <a:pt x="96" y="39"/>
                </a:cubicBezTo>
                <a:cubicBezTo>
                  <a:pt x="96" y="17"/>
                  <a:pt x="74" y="0"/>
                  <a:pt x="48" y="0"/>
                </a:cubicBezTo>
                <a:close/>
                <a:moveTo>
                  <a:pt x="50" y="62"/>
                </a:moveTo>
                <a:cubicBezTo>
                  <a:pt x="48" y="62"/>
                  <a:pt x="46" y="60"/>
                  <a:pt x="46" y="58"/>
                </a:cubicBezTo>
                <a:cubicBezTo>
                  <a:pt x="46" y="55"/>
                  <a:pt x="48" y="54"/>
                  <a:pt x="50" y="54"/>
                </a:cubicBezTo>
                <a:cubicBezTo>
                  <a:pt x="52" y="54"/>
                  <a:pt x="54" y="55"/>
                  <a:pt x="54" y="58"/>
                </a:cubicBezTo>
                <a:cubicBezTo>
                  <a:pt x="54" y="60"/>
                  <a:pt x="52" y="62"/>
                  <a:pt x="50" y="62"/>
                </a:cubicBezTo>
                <a:close/>
                <a:moveTo>
                  <a:pt x="52" y="45"/>
                </a:moveTo>
                <a:cubicBezTo>
                  <a:pt x="52" y="49"/>
                  <a:pt x="52" y="49"/>
                  <a:pt x="52" y="49"/>
                </a:cubicBezTo>
                <a:cubicBezTo>
                  <a:pt x="52" y="50"/>
                  <a:pt x="51" y="51"/>
                  <a:pt x="50" y="51"/>
                </a:cubicBezTo>
                <a:cubicBezTo>
                  <a:pt x="49" y="51"/>
                  <a:pt x="48" y="50"/>
                  <a:pt x="48" y="49"/>
                </a:cubicBezTo>
                <a:cubicBezTo>
                  <a:pt x="48" y="44"/>
                  <a:pt x="48" y="44"/>
                  <a:pt x="48" y="44"/>
                </a:cubicBezTo>
                <a:cubicBezTo>
                  <a:pt x="48" y="43"/>
                  <a:pt x="49" y="42"/>
                  <a:pt x="50" y="42"/>
                </a:cubicBezTo>
                <a:cubicBezTo>
                  <a:pt x="55" y="42"/>
                  <a:pt x="60" y="37"/>
                  <a:pt x="60" y="32"/>
                </a:cubicBezTo>
                <a:cubicBezTo>
                  <a:pt x="60" y="26"/>
                  <a:pt x="55" y="22"/>
                  <a:pt x="50" y="22"/>
                </a:cubicBezTo>
                <a:cubicBezTo>
                  <a:pt x="45" y="22"/>
                  <a:pt x="40" y="27"/>
                  <a:pt x="40" y="32"/>
                </a:cubicBezTo>
                <a:cubicBezTo>
                  <a:pt x="40" y="33"/>
                  <a:pt x="39" y="34"/>
                  <a:pt x="38" y="34"/>
                </a:cubicBezTo>
                <a:cubicBezTo>
                  <a:pt x="37" y="34"/>
                  <a:pt x="36" y="33"/>
                  <a:pt x="36" y="32"/>
                </a:cubicBezTo>
                <a:cubicBezTo>
                  <a:pt x="36" y="24"/>
                  <a:pt x="42" y="18"/>
                  <a:pt x="50" y="18"/>
                </a:cubicBezTo>
                <a:cubicBezTo>
                  <a:pt x="58" y="18"/>
                  <a:pt x="64" y="24"/>
                  <a:pt x="64" y="32"/>
                </a:cubicBezTo>
                <a:cubicBezTo>
                  <a:pt x="64" y="39"/>
                  <a:pt x="59" y="45"/>
                  <a:pt x="52" y="45"/>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id-ID"/>
          </a:p>
        </p:txBody>
      </p:sp>
      <p:grpSp>
        <p:nvGrpSpPr>
          <p:cNvPr id="48" name="Group 47">
            <a:extLst>
              <a:ext uri="{FF2B5EF4-FFF2-40B4-BE49-F238E27FC236}">
                <a16:creationId xmlns:a16="http://schemas.microsoft.com/office/drawing/2014/main" id="{26D738BD-EFAB-4312-AD10-195954531B2C}"/>
              </a:ext>
            </a:extLst>
          </p:cNvPr>
          <p:cNvGrpSpPr/>
          <p:nvPr/>
        </p:nvGrpSpPr>
        <p:grpSpPr>
          <a:xfrm>
            <a:off x="3433898" y="3639529"/>
            <a:ext cx="245698" cy="270746"/>
            <a:chOff x="7734300" y="5054601"/>
            <a:chExt cx="327025" cy="360363"/>
          </a:xfrm>
          <a:solidFill>
            <a:schemeClr val="bg1"/>
          </a:solidFill>
          <a:effectLst>
            <a:outerShdw blurRad="50800" dist="38100" dir="2700000" algn="tl" rotWithShape="0">
              <a:prstClr val="black">
                <a:alpha val="40000"/>
              </a:prstClr>
            </a:outerShdw>
          </a:effectLst>
        </p:grpSpPr>
        <p:sp>
          <p:nvSpPr>
            <p:cNvPr id="49" name="Rectangle 187">
              <a:extLst>
                <a:ext uri="{FF2B5EF4-FFF2-40B4-BE49-F238E27FC236}">
                  <a16:creationId xmlns:a16="http://schemas.microsoft.com/office/drawing/2014/main" id="{9486D69C-ED83-4D98-A8F0-A5180A48F6C7}"/>
                </a:ext>
              </a:extLst>
            </p:cNvPr>
            <p:cNvSpPr>
              <a:spLocks noChangeArrowheads="1"/>
            </p:cNvSpPr>
            <p:nvPr/>
          </p:nvSpPr>
          <p:spPr bwMode="auto">
            <a:xfrm>
              <a:off x="7853363" y="5233988"/>
              <a:ext cx="15875" cy="301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Rectangle 188">
              <a:extLst>
                <a:ext uri="{FF2B5EF4-FFF2-40B4-BE49-F238E27FC236}">
                  <a16:creationId xmlns:a16="http://schemas.microsoft.com/office/drawing/2014/main" id="{0E4E23C4-2DB4-4375-B73D-7B23AD76BF71}"/>
                </a:ext>
              </a:extLst>
            </p:cNvPr>
            <p:cNvSpPr>
              <a:spLocks noChangeArrowheads="1"/>
            </p:cNvSpPr>
            <p:nvPr/>
          </p:nvSpPr>
          <p:spPr bwMode="auto">
            <a:xfrm>
              <a:off x="7943850" y="5159376"/>
              <a:ext cx="15875" cy="301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Rectangle 189">
              <a:extLst>
                <a:ext uri="{FF2B5EF4-FFF2-40B4-BE49-F238E27FC236}">
                  <a16:creationId xmlns:a16="http://schemas.microsoft.com/office/drawing/2014/main" id="{2FF35239-0580-4C69-B099-DFC26F5DC525}"/>
                </a:ext>
              </a:extLst>
            </p:cNvPr>
            <p:cNvSpPr>
              <a:spLocks noChangeArrowheads="1"/>
            </p:cNvSpPr>
            <p:nvPr/>
          </p:nvSpPr>
          <p:spPr bwMode="auto">
            <a:xfrm>
              <a:off x="7824788" y="5159376"/>
              <a:ext cx="14288" cy="301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190">
              <a:extLst>
                <a:ext uri="{FF2B5EF4-FFF2-40B4-BE49-F238E27FC236}">
                  <a16:creationId xmlns:a16="http://schemas.microsoft.com/office/drawing/2014/main" id="{9B46B2A9-A2AD-46CB-9C1F-7D3B4A1A4E73}"/>
                </a:ext>
              </a:extLst>
            </p:cNvPr>
            <p:cNvSpPr>
              <a:spLocks noEditPoints="1"/>
            </p:cNvSpPr>
            <p:nvPr/>
          </p:nvSpPr>
          <p:spPr bwMode="auto">
            <a:xfrm>
              <a:off x="7734300" y="5054601"/>
              <a:ext cx="327025" cy="360363"/>
            </a:xfrm>
            <a:custGeom>
              <a:avLst/>
              <a:gdLst>
                <a:gd name="T0" fmla="*/ 81 w 87"/>
                <a:gd name="T1" fmla="*/ 39 h 96"/>
                <a:gd name="T2" fmla="*/ 78 w 87"/>
                <a:gd name="T3" fmla="*/ 34 h 96"/>
                <a:gd name="T4" fmla="*/ 40 w 87"/>
                <a:gd name="T5" fmla="*/ 0 h 96"/>
                <a:gd name="T6" fmla="*/ 0 w 87"/>
                <a:gd name="T7" fmla="*/ 40 h 96"/>
                <a:gd name="T8" fmla="*/ 16 w 87"/>
                <a:gd name="T9" fmla="*/ 72 h 96"/>
                <a:gd name="T10" fmla="*/ 16 w 87"/>
                <a:gd name="T11" fmla="*/ 94 h 96"/>
                <a:gd name="T12" fmla="*/ 18 w 87"/>
                <a:gd name="T13" fmla="*/ 96 h 96"/>
                <a:gd name="T14" fmla="*/ 58 w 87"/>
                <a:gd name="T15" fmla="*/ 96 h 96"/>
                <a:gd name="T16" fmla="*/ 60 w 87"/>
                <a:gd name="T17" fmla="*/ 94 h 96"/>
                <a:gd name="T18" fmla="*/ 60 w 87"/>
                <a:gd name="T19" fmla="*/ 82 h 96"/>
                <a:gd name="T20" fmla="*/ 74 w 87"/>
                <a:gd name="T21" fmla="*/ 78 h 96"/>
                <a:gd name="T22" fmla="*/ 78 w 87"/>
                <a:gd name="T23" fmla="*/ 60 h 96"/>
                <a:gd name="T24" fmla="*/ 82 w 87"/>
                <a:gd name="T25" fmla="*/ 60 h 96"/>
                <a:gd name="T26" fmla="*/ 86 w 87"/>
                <a:gd name="T27" fmla="*/ 58 h 96"/>
                <a:gd name="T28" fmla="*/ 87 w 87"/>
                <a:gd name="T29" fmla="*/ 55 h 96"/>
                <a:gd name="T30" fmla="*/ 87 w 87"/>
                <a:gd name="T31" fmla="*/ 54 h 96"/>
                <a:gd name="T32" fmla="*/ 81 w 87"/>
                <a:gd name="T33" fmla="*/ 39 h 96"/>
                <a:gd name="T34" fmla="*/ 20 w 87"/>
                <a:gd name="T35" fmla="*/ 24 h 96"/>
                <a:gd name="T36" fmla="*/ 32 w 87"/>
                <a:gd name="T37" fmla="*/ 24 h 96"/>
                <a:gd name="T38" fmla="*/ 32 w 87"/>
                <a:gd name="T39" fmla="*/ 40 h 96"/>
                <a:gd name="T40" fmla="*/ 20 w 87"/>
                <a:gd name="T41" fmla="*/ 40 h 96"/>
                <a:gd name="T42" fmla="*/ 20 w 87"/>
                <a:gd name="T43" fmla="*/ 24 h 96"/>
                <a:gd name="T44" fmla="*/ 24 w 87"/>
                <a:gd name="T45" fmla="*/ 60 h 96"/>
                <a:gd name="T46" fmla="*/ 20 w 87"/>
                <a:gd name="T47" fmla="*/ 60 h 96"/>
                <a:gd name="T48" fmla="*/ 20 w 87"/>
                <a:gd name="T49" fmla="*/ 44 h 96"/>
                <a:gd name="T50" fmla="*/ 24 w 87"/>
                <a:gd name="T51" fmla="*/ 44 h 96"/>
                <a:gd name="T52" fmla="*/ 24 w 87"/>
                <a:gd name="T53" fmla="*/ 60 h 96"/>
                <a:gd name="T54" fmla="*/ 40 w 87"/>
                <a:gd name="T55" fmla="*/ 60 h 96"/>
                <a:gd name="T56" fmla="*/ 28 w 87"/>
                <a:gd name="T57" fmla="*/ 60 h 96"/>
                <a:gd name="T58" fmla="*/ 28 w 87"/>
                <a:gd name="T59" fmla="*/ 44 h 96"/>
                <a:gd name="T60" fmla="*/ 40 w 87"/>
                <a:gd name="T61" fmla="*/ 44 h 96"/>
                <a:gd name="T62" fmla="*/ 40 w 87"/>
                <a:gd name="T63" fmla="*/ 60 h 96"/>
                <a:gd name="T64" fmla="*/ 40 w 87"/>
                <a:gd name="T65" fmla="*/ 40 h 96"/>
                <a:gd name="T66" fmla="*/ 36 w 87"/>
                <a:gd name="T67" fmla="*/ 40 h 96"/>
                <a:gd name="T68" fmla="*/ 36 w 87"/>
                <a:gd name="T69" fmla="*/ 24 h 96"/>
                <a:gd name="T70" fmla="*/ 40 w 87"/>
                <a:gd name="T71" fmla="*/ 24 h 96"/>
                <a:gd name="T72" fmla="*/ 40 w 87"/>
                <a:gd name="T73" fmla="*/ 40 h 96"/>
                <a:gd name="T74" fmla="*/ 48 w 87"/>
                <a:gd name="T75" fmla="*/ 60 h 96"/>
                <a:gd name="T76" fmla="*/ 44 w 87"/>
                <a:gd name="T77" fmla="*/ 60 h 96"/>
                <a:gd name="T78" fmla="*/ 44 w 87"/>
                <a:gd name="T79" fmla="*/ 44 h 96"/>
                <a:gd name="T80" fmla="*/ 48 w 87"/>
                <a:gd name="T81" fmla="*/ 44 h 96"/>
                <a:gd name="T82" fmla="*/ 48 w 87"/>
                <a:gd name="T83" fmla="*/ 60 h 96"/>
                <a:gd name="T84" fmla="*/ 48 w 87"/>
                <a:gd name="T85" fmla="*/ 40 h 96"/>
                <a:gd name="T86" fmla="*/ 44 w 87"/>
                <a:gd name="T87" fmla="*/ 40 h 96"/>
                <a:gd name="T88" fmla="*/ 44 w 87"/>
                <a:gd name="T89" fmla="*/ 24 h 96"/>
                <a:gd name="T90" fmla="*/ 48 w 87"/>
                <a:gd name="T91" fmla="*/ 24 h 96"/>
                <a:gd name="T92" fmla="*/ 48 w 87"/>
                <a:gd name="T93" fmla="*/ 40 h 96"/>
                <a:gd name="T94" fmla="*/ 56 w 87"/>
                <a:gd name="T95" fmla="*/ 60 h 96"/>
                <a:gd name="T96" fmla="*/ 52 w 87"/>
                <a:gd name="T97" fmla="*/ 60 h 96"/>
                <a:gd name="T98" fmla="*/ 52 w 87"/>
                <a:gd name="T99" fmla="*/ 44 h 96"/>
                <a:gd name="T100" fmla="*/ 56 w 87"/>
                <a:gd name="T101" fmla="*/ 44 h 96"/>
                <a:gd name="T102" fmla="*/ 56 w 87"/>
                <a:gd name="T103" fmla="*/ 60 h 96"/>
                <a:gd name="T104" fmla="*/ 64 w 87"/>
                <a:gd name="T105" fmla="*/ 60 h 96"/>
                <a:gd name="T106" fmla="*/ 60 w 87"/>
                <a:gd name="T107" fmla="*/ 60 h 96"/>
                <a:gd name="T108" fmla="*/ 60 w 87"/>
                <a:gd name="T109" fmla="*/ 44 h 96"/>
                <a:gd name="T110" fmla="*/ 64 w 87"/>
                <a:gd name="T111" fmla="*/ 44 h 96"/>
                <a:gd name="T112" fmla="*/ 64 w 87"/>
                <a:gd name="T113" fmla="*/ 60 h 96"/>
                <a:gd name="T114" fmla="*/ 64 w 87"/>
                <a:gd name="T115" fmla="*/ 40 h 96"/>
                <a:gd name="T116" fmla="*/ 52 w 87"/>
                <a:gd name="T117" fmla="*/ 40 h 96"/>
                <a:gd name="T118" fmla="*/ 52 w 87"/>
                <a:gd name="T119" fmla="*/ 24 h 96"/>
                <a:gd name="T120" fmla="*/ 64 w 87"/>
                <a:gd name="T121" fmla="*/ 24 h 96"/>
                <a:gd name="T122" fmla="*/ 64 w 87"/>
                <a:gd name="T123"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 h="96">
                  <a:moveTo>
                    <a:pt x="81" y="39"/>
                  </a:moveTo>
                  <a:cubicBezTo>
                    <a:pt x="80" y="37"/>
                    <a:pt x="78" y="34"/>
                    <a:pt x="78" y="34"/>
                  </a:cubicBezTo>
                  <a:cubicBezTo>
                    <a:pt x="78" y="13"/>
                    <a:pt x="59" y="0"/>
                    <a:pt x="40" y="0"/>
                  </a:cubicBezTo>
                  <a:cubicBezTo>
                    <a:pt x="18" y="0"/>
                    <a:pt x="0" y="18"/>
                    <a:pt x="0" y="40"/>
                  </a:cubicBezTo>
                  <a:cubicBezTo>
                    <a:pt x="0" y="55"/>
                    <a:pt x="5" y="65"/>
                    <a:pt x="16" y="72"/>
                  </a:cubicBezTo>
                  <a:cubicBezTo>
                    <a:pt x="16" y="94"/>
                    <a:pt x="16" y="94"/>
                    <a:pt x="16" y="94"/>
                  </a:cubicBezTo>
                  <a:cubicBezTo>
                    <a:pt x="16" y="95"/>
                    <a:pt x="17" y="96"/>
                    <a:pt x="18" y="96"/>
                  </a:cubicBezTo>
                  <a:cubicBezTo>
                    <a:pt x="58" y="96"/>
                    <a:pt x="58" y="96"/>
                    <a:pt x="58" y="96"/>
                  </a:cubicBezTo>
                  <a:cubicBezTo>
                    <a:pt x="59" y="96"/>
                    <a:pt x="60" y="95"/>
                    <a:pt x="60" y="94"/>
                  </a:cubicBezTo>
                  <a:cubicBezTo>
                    <a:pt x="60" y="82"/>
                    <a:pt x="60" y="82"/>
                    <a:pt x="60" y="82"/>
                  </a:cubicBezTo>
                  <a:cubicBezTo>
                    <a:pt x="67" y="82"/>
                    <a:pt x="71" y="81"/>
                    <a:pt x="74" y="78"/>
                  </a:cubicBezTo>
                  <a:cubicBezTo>
                    <a:pt x="78" y="75"/>
                    <a:pt x="78" y="65"/>
                    <a:pt x="78" y="60"/>
                  </a:cubicBezTo>
                  <a:cubicBezTo>
                    <a:pt x="79" y="60"/>
                    <a:pt x="81" y="60"/>
                    <a:pt x="82" y="60"/>
                  </a:cubicBezTo>
                  <a:cubicBezTo>
                    <a:pt x="84" y="60"/>
                    <a:pt x="85" y="59"/>
                    <a:pt x="86" y="58"/>
                  </a:cubicBezTo>
                  <a:cubicBezTo>
                    <a:pt x="87" y="57"/>
                    <a:pt x="87" y="56"/>
                    <a:pt x="87" y="55"/>
                  </a:cubicBezTo>
                  <a:cubicBezTo>
                    <a:pt x="87" y="54"/>
                    <a:pt x="87" y="54"/>
                    <a:pt x="87" y="54"/>
                  </a:cubicBezTo>
                  <a:cubicBezTo>
                    <a:pt x="87" y="50"/>
                    <a:pt x="84" y="44"/>
                    <a:pt x="81" y="39"/>
                  </a:cubicBezTo>
                  <a:close/>
                  <a:moveTo>
                    <a:pt x="20" y="24"/>
                  </a:moveTo>
                  <a:cubicBezTo>
                    <a:pt x="32" y="24"/>
                    <a:pt x="32" y="24"/>
                    <a:pt x="32" y="24"/>
                  </a:cubicBezTo>
                  <a:cubicBezTo>
                    <a:pt x="32" y="40"/>
                    <a:pt x="32" y="40"/>
                    <a:pt x="32" y="40"/>
                  </a:cubicBezTo>
                  <a:cubicBezTo>
                    <a:pt x="20" y="40"/>
                    <a:pt x="20" y="40"/>
                    <a:pt x="20" y="40"/>
                  </a:cubicBezTo>
                  <a:lnTo>
                    <a:pt x="20" y="24"/>
                  </a:lnTo>
                  <a:close/>
                  <a:moveTo>
                    <a:pt x="24" y="60"/>
                  </a:moveTo>
                  <a:cubicBezTo>
                    <a:pt x="20" y="60"/>
                    <a:pt x="20" y="60"/>
                    <a:pt x="20" y="60"/>
                  </a:cubicBezTo>
                  <a:cubicBezTo>
                    <a:pt x="20" y="44"/>
                    <a:pt x="20" y="44"/>
                    <a:pt x="20" y="44"/>
                  </a:cubicBezTo>
                  <a:cubicBezTo>
                    <a:pt x="24" y="44"/>
                    <a:pt x="24" y="44"/>
                    <a:pt x="24" y="44"/>
                  </a:cubicBezTo>
                  <a:lnTo>
                    <a:pt x="24" y="60"/>
                  </a:lnTo>
                  <a:close/>
                  <a:moveTo>
                    <a:pt x="40" y="60"/>
                  </a:moveTo>
                  <a:cubicBezTo>
                    <a:pt x="28" y="60"/>
                    <a:pt x="28" y="60"/>
                    <a:pt x="28" y="60"/>
                  </a:cubicBezTo>
                  <a:cubicBezTo>
                    <a:pt x="28" y="44"/>
                    <a:pt x="28" y="44"/>
                    <a:pt x="28" y="44"/>
                  </a:cubicBezTo>
                  <a:cubicBezTo>
                    <a:pt x="40" y="44"/>
                    <a:pt x="40" y="44"/>
                    <a:pt x="40" y="44"/>
                  </a:cubicBezTo>
                  <a:lnTo>
                    <a:pt x="40" y="60"/>
                  </a:lnTo>
                  <a:close/>
                  <a:moveTo>
                    <a:pt x="40" y="40"/>
                  </a:moveTo>
                  <a:cubicBezTo>
                    <a:pt x="36" y="40"/>
                    <a:pt x="36" y="40"/>
                    <a:pt x="36" y="40"/>
                  </a:cubicBezTo>
                  <a:cubicBezTo>
                    <a:pt x="36" y="24"/>
                    <a:pt x="36" y="24"/>
                    <a:pt x="36" y="24"/>
                  </a:cubicBezTo>
                  <a:cubicBezTo>
                    <a:pt x="40" y="24"/>
                    <a:pt x="40" y="24"/>
                    <a:pt x="40" y="24"/>
                  </a:cubicBezTo>
                  <a:lnTo>
                    <a:pt x="40" y="40"/>
                  </a:lnTo>
                  <a:close/>
                  <a:moveTo>
                    <a:pt x="48" y="60"/>
                  </a:moveTo>
                  <a:cubicBezTo>
                    <a:pt x="44" y="60"/>
                    <a:pt x="44" y="60"/>
                    <a:pt x="44" y="60"/>
                  </a:cubicBezTo>
                  <a:cubicBezTo>
                    <a:pt x="44" y="44"/>
                    <a:pt x="44" y="44"/>
                    <a:pt x="44" y="44"/>
                  </a:cubicBezTo>
                  <a:cubicBezTo>
                    <a:pt x="48" y="44"/>
                    <a:pt x="48" y="44"/>
                    <a:pt x="48" y="44"/>
                  </a:cubicBezTo>
                  <a:lnTo>
                    <a:pt x="48" y="60"/>
                  </a:lnTo>
                  <a:close/>
                  <a:moveTo>
                    <a:pt x="48" y="40"/>
                  </a:moveTo>
                  <a:cubicBezTo>
                    <a:pt x="44" y="40"/>
                    <a:pt x="44" y="40"/>
                    <a:pt x="44" y="40"/>
                  </a:cubicBezTo>
                  <a:cubicBezTo>
                    <a:pt x="44" y="24"/>
                    <a:pt x="44" y="24"/>
                    <a:pt x="44" y="24"/>
                  </a:cubicBezTo>
                  <a:cubicBezTo>
                    <a:pt x="48" y="24"/>
                    <a:pt x="48" y="24"/>
                    <a:pt x="48" y="24"/>
                  </a:cubicBezTo>
                  <a:lnTo>
                    <a:pt x="48" y="40"/>
                  </a:lnTo>
                  <a:close/>
                  <a:moveTo>
                    <a:pt x="56" y="60"/>
                  </a:moveTo>
                  <a:cubicBezTo>
                    <a:pt x="52" y="60"/>
                    <a:pt x="52" y="60"/>
                    <a:pt x="52" y="60"/>
                  </a:cubicBezTo>
                  <a:cubicBezTo>
                    <a:pt x="52" y="44"/>
                    <a:pt x="52" y="44"/>
                    <a:pt x="52" y="44"/>
                  </a:cubicBezTo>
                  <a:cubicBezTo>
                    <a:pt x="56" y="44"/>
                    <a:pt x="56" y="44"/>
                    <a:pt x="56" y="44"/>
                  </a:cubicBezTo>
                  <a:lnTo>
                    <a:pt x="56" y="60"/>
                  </a:lnTo>
                  <a:close/>
                  <a:moveTo>
                    <a:pt x="64" y="60"/>
                  </a:moveTo>
                  <a:cubicBezTo>
                    <a:pt x="60" y="60"/>
                    <a:pt x="60" y="60"/>
                    <a:pt x="60" y="60"/>
                  </a:cubicBezTo>
                  <a:cubicBezTo>
                    <a:pt x="60" y="44"/>
                    <a:pt x="60" y="44"/>
                    <a:pt x="60" y="44"/>
                  </a:cubicBezTo>
                  <a:cubicBezTo>
                    <a:pt x="64" y="44"/>
                    <a:pt x="64" y="44"/>
                    <a:pt x="64" y="44"/>
                  </a:cubicBezTo>
                  <a:lnTo>
                    <a:pt x="64" y="60"/>
                  </a:lnTo>
                  <a:close/>
                  <a:moveTo>
                    <a:pt x="64" y="40"/>
                  </a:moveTo>
                  <a:cubicBezTo>
                    <a:pt x="52" y="40"/>
                    <a:pt x="52" y="40"/>
                    <a:pt x="52" y="40"/>
                  </a:cubicBezTo>
                  <a:cubicBezTo>
                    <a:pt x="52" y="24"/>
                    <a:pt x="52" y="24"/>
                    <a:pt x="52" y="24"/>
                  </a:cubicBezTo>
                  <a:cubicBezTo>
                    <a:pt x="64" y="24"/>
                    <a:pt x="64" y="24"/>
                    <a:pt x="64" y="24"/>
                  </a:cubicBezTo>
                  <a:lnTo>
                    <a:pt x="64"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3" name="Group 52">
            <a:extLst>
              <a:ext uri="{FF2B5EF4-FFF2-40B4-BE49-F238E27FC236}">
                <a16:creationId xmlns:a16="http://schemas.microsoft.com/office/drawing/2014/main" id="{BE6618C7-AD67-4B0D-B81A-205526B1429C}"/>
              </a:ext>
            </a:extLst>
          </p:cNvPr>
          <p:cNvGrpSpPr/>
          <p:nvPr/>
        </p:nvGrpSpPr>
        <p:grpSpPr>
          <a:xfrm>
            <a:off x="3407837" y="4917089"/>
            <a:ext cx="297821" cy="174495"/>
            <a:chOff x="4113213" y="4046538"/>
            <a:chExt cx="360363" cy="211138"/>
          </a:xfrm>
          <a:solidFill>
            <a:schemeClr val="bg1"/>
          </a:solidFill>
          <a:effectLst>
            <a:outerShdw blurRad="50800" dist="38100" dir="2700000" algn="tl" rotWithShape="0">
              <a:prstClr val="black">
                <a:alpha val="40000"/>
              </a:prstClr>
            </a:outerShdw>
          </a:effectLst>
        </p:grpSpPr>
        <p:sp>
          <p:nvSpPr>
            <p:cNvPr id="54" name="Freeform 84">
              <a:extLst>
                <a:ext uri="{FF2B5EF4-FFF2-40B4-BE49-F238E27FC236}">
                  <a16:creationId xmlns:a16="http://schemas.microsoft.com/office/drawing/2014/main" id="{EEAD6A81-EBFA-4F34-9EAA-8D066ABE611D}"/>
                </a:ext>
              </a:extLst>
            </p:cNvPr>
            <p:cNvSpPr>
              <a:spLocks noEditPoints="1"/>
            </p:cNvSpPr>
            <p:nvPr/>
          </p:nvSpPr>
          <p:spPr bwMode="auto">
            <a:xfrm>
              <a:off x="4240213" y="4098925"/>
              <a:ext cx="104775" cy="104775"/>
            </a:xfrm>
            <a:custGeom>
              <a:avLst/>
              <a:gdLst>
                <a:gd name="T0" fmla="*/ 14 w 28"/>
                <a:gd name="T1" fmla="*/ 28 h 28"/>
                <a:gd name="T2" fmla="*/ 28 w 28"/>
                <a:gd name="T3" fmla="*/ 14 h 28"/>
                <a:gd name="T4" fmla="*/ 14 w 28"/>
                <a:gd name="T5" fmla="*/ 0 h 28"/>
                <a:gd name="T6" fmla="*/ 0 w 28"/>
                <a:gd name="T7" fmla="*/ 14 h 28"/>
                <a:gd name="T8" fmla="*/ 14 w 28"/>
                <a:gd name="T9" fmla="*/ 28 h 28"/>
                <a:gd name="T10" fmla="*/ 6 w 28"/>
                <a:gd name="T11" fmla="*/ 12 h 28"/>
                <a:gd name="T12" fmla="*/ 8 w 28"/>
                <a:gd name="T13" fmla="*/ 14 h 28"/>
                <a:gd name="T14" fmla="*/ 14 w 28"/>
                <a:gd name="T15" fmla="*/ 20 h 28"/>
                <a:gd name="T16" fmla="*/ 20 w 28"/>
                <a:gd name="T17" fmla="*/ 14 h 28"/>
                <a:gd name="T18" fmla="*/ 14 w 28"/>
                <a:gd name="T19" fmla="*/ 8 h 28"/>
                <a:gd name="T20" fmla="*/ 12 w 28"/>
                <a:gd name="T21" fmla="*/ 6 h 28"/>
                <a:gd name="T22" fmla="*/ 14 w 28"/>
                <a:gd name="T23" fmla="*/ 4 h 28"/>
                <a:gd name="T24" fmla="*/ 24 w 28"/>
                <a:gd name="T25" fmla="*/ 14 h 28"/>
                <a:gd name="T26" fmla="*/ 14 w 28"/>
                <a:gd name="T27" fmla="*/ 24 h 28"/>
                <a:gd name="T28" fmla="*/ 4 w 28"/>
                <a:gd name="T29" fmla="*/ 14 h 28"/>
                <a:gd name="T30" fmla="*/ 6 w 28"/>
                <a:gd name="T31" fmla="*/ 1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 h="28">
                  <a:moveTo>
                    <a:pt x="14" y="28"/>
                  </a:moveTo>
                  <a:cubicBezTo>
                    <a:pt x="22" y="28"/>
                    <a:pt x="28" y="22"/>
                    <a:pt x="28" y="14"/>
                  </a:cubicBezTo>
                  <a:cubicBezTo>
                    <a:pt x="28" y="6"/>
                    <a:pt x="22" y="0"/>
                    <a:pt x="14" y="0"/>
                  </a:cubicBezTo>
                  <a:cubicBezTo>
                    <a:pt x="6" y="0"/>
                    <a:pt x="0" y="6"/>
                    <a:pt x="0" y="14"/>
                  </a:cubicBezTo>
                  <a:cubicBezTo>
                    <a:pt x="0" y="22"/>
                    <a:pt x="6" y="28"/>
                    <a:pt x="14" y="28"/>
                  </a:cubicBezTo>
                  <a:close/>
                  <a:moveTo>
                    <a:pt x="6" y="12"/>
                  </a:moveTo>
                  <a:cubicBezTo>
                    <a:pt x="7" y="12"/>
                    <a:pt x="8" y="13"/>
                    <a:pt x="8" y="14"/>
                  </a:cubicBezTo>
                  <a:cubicBezTo>
                    <a:pt x="8" y="17"/>
                    <a:pt x="11" y="20"/>
                    <a:pt x="14" y="20"/>
                  </a:cubicBezTo>
                  <a:cubicBezTo>
                    <a:pt x="17" y="20"/>
                    <a:pt x="20" y="17"/>
                    <a:pt x="20" y="14"/>
                  </a:cubicBezTo>
                  <a:cubicBezTo>
                    <a:pt x="20" y="11"/>
                    <a:pt x="17" y="8"/>
                    <a:pt x="14" y="8"/>
                  </a:cubicBezTo>
                  <a:cubicBezTo>
                    <a:pt x="13" y="8"/>
                    <a:pt x="12" y="7"/>
                    <a:pt x="12" y="6"/>
                  </a:cubicBezTo>
                  <a:cubicBezTo>
                    <a:pt x="12" y="5"/>
                    <a:pt x="13" y="4"/>
                    <a:pt x="14" y="4"/>
                  </a:cubicBezTo>
                  <a:cubicBezTo>
                    <a:pt x="20" y="4"/>
                    <a:pt x="24" y="8"/>
                    <a:pt x="24" y="14"/>
                  </a:cubicBezTo>
                  <a:cubicBezTo>
                    <a:pt x="24" y="20"/>
                    <a:pt x="20" y="24"/>
                    <a:pt x="14" y="24"/>
                  </a:cubicBezTo>
                  <a:cubicBezTo>
                    <a:pt x="8" y="24"/>
                    <a:pt x="4" y="20"/>
                    <a:pt x="4" y="14"/>
                  </a:cubicBezTo>
                  <a:cubicBezTo>
                    <a:pt x="4" y="13"/>
                    <a:pt x="5" y="12"/>
                    <a:pt x="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85">
              <a:extLst>
                <a:ext uri="{FF2B5EF4-FFF2-40B4-BE49-F238E27FC236}">
                  <a16:creationId xmlns:a16="http://schemas.microsoft.com/office/drawing/2014/main" id="{399BCA1A-3D72-4C8F-B32C-EB7123EAE8B0}"/>
                </a:ext>
              </a:extLst>
            </p:cNvPr>
            <p:cNvSpPr>
              <a:spLocks noEditPoints="1"/>
            </p:cNvSpPr>
            <p:nvPr/>
          </p:nvSpPr>
          <p:spPr bwMode="auto">
            <a:xfrm>
              <a:off x="4113213" y="4046538"/>
              <a:ext cx="360363" cy="211138"/>
            </a:xfrm>
            <a:custGeom>
              <a:avLst/>
              <a:gdLst>
                <a:gd name="T0" fmla="*/ 0 w 96"/>
                <a:gd name="T1" fmla="*/ 29 h 56"/>
                <a:gd name="T2" fmla="*/ 48 w 96"/>
                <a:gd name="T3" fmla="*/ 56 h 56"/>
                <a:gd name="T4" fmla="*/ 96 w 96"/>
                <a:gd name="T5" fmla="*/ 29 h 56"/>
                <a:gd name="T6" fmla="*/ 96 w 96"/>
                <a:gd name="T7" fmla="*/ 27 h 56"/>
                <a:gd name="T8" fmla="*/ 48 w 96"/>
                <a:gd name="T9" fmla="*/ 0 h 56"/>
                <a:gd name="T10" fmla="*/ 0 w 96"/>
                <a:gd name="T11" fmla="*/ 27 h 56"/>
                <a:gd name="T12" fmla="*/ 0 w 96"/>
                <a:gd name="T13" fmla="*/ 29 h 56"/>
                <a:gd name="T14" fmla="*/ 48 w 96"/>
                <a:gd name="T15" fmla="*/ 10 h 56"/>
                <a:gd name="T16" fmla="*/ 66 w 96"/>
                <a:gd name="T17" fmla="*/ 28 h 56"/>
                <a:gd name="T18" fmla="*/ 48 w 96"/>
                <a:gd name="T19" fmla="*/ 46 h 56"/>
                <a:gd name="T20" fmla="*/ 30 w 96"/>
                <a:gd name="T21" fmla="*/ 28 h 56"/>
                <a:gd name="T22" fmla="*/ 48 w 96"/>
                <a:gd name="T23" fmla="*/ 1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6" h="56">
                  <a:moveTo>
                    <a:pt x="0" y="29"/>
                  </a:moveTo>
                  <a:cubicBezTo>
                    <a:pt x="1" y="30"/>
                    <a:pt x="22" y="56"/>
                    <a:pt x="48" y="56"/>
                  </a:cubicBezTo>
                  <a:cubicBezTo>
                    <a:pt x="74" y="56"/>
                    <a:pt x="95" y="30"/>
                    <a:pt x="96" y="29"/>
                  </a:cubicBezTo>
                  <a:cubicBezTo>
                    <a:pt x="96" y="29"/>
                    <a:pt x="96" y="27"/>
                    <a:pt x="96" y="27"/>
                  </a:cubicBezTo>
                  <a:cubicBezTo>
                    <a:pt x="95" y="26"/>
                    <a:pt x="74" y="0"/>
                    <a:pt x="48" y="0"/>
                  </a:cubicBezTo>
                  <a:cubicBezTo>
                    <a:pt x="22" y="0"/>
                    <a:pt x="1" y="26"/>
                    <a:pt x="0" y="27"/>
                  </a:cubicBezTo>
                  <a:cubicBezTo>
                    <a:pt x="0" y="27"/>
                    <a:pt x="0" y="29"/>
                    <a:pt x="0" y="29"/>
                  </a:cubicBezTo>
                  <a:close/>
                  <a:moveTo>
                    <a:pt x="48" y="10"/>
                  </a:moveTo>
                  <a:cubicBezTo>
                    <a:pt x="58" y="10"/>
                    <a:pt x="66" y="18"/>
                    <a:pt x="66" y="28"/>
                  </a:cubicBezTo>
                  <a:cubicBezTo>
                    <a:pt x="66" y="38"/>
                    <a:pt x="58" y="46"/>
                    <a:pt x="48" y="46"/>
                  </a:cubicBezTo>
                  <a:cubicBezTo>
                    <a:pt x="38" y="46"/>
                    <a:pt x="30" y="38"/>
                    <a:pt x="30" y="28"/>
                  </a:cubicBezTo>
                  <a:cubicBezTo>
                    <a:pt x="30" y="18"/>
                    <a:pt x="38" y="10"/>
                    <a:pt x="48"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dirty="0"/>
            </a:p>
          </p:txBody>
        </p:sp>
      </p:grpSp>
    </p:spTree>
    <p:extLst>
      <p:ext uri="{BB962C8B-B14F-4D97-AF65-F5344CB8AC3E}">
        <p14:creationId xmlns:p14="http://schemas.microsoft.com/office/powerpoint/2010/main" val="1339169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a:xfrm>
            <a:off x="4344531" y="1062050"/>
            <a:ext cx="3502938" cy="937582"/>
          </a:xfrm>
          <a:solidFill>
            <a:srgbClr val="FF0000"/>
          </a:solidFill>
        </p:spPr>
        <p:txBody>
          <a:bodyPr/>
          <a:lstStyle/>
          <a:p>
            <a:r>
              <a:rPr lang="en-US" b="1" i="0" dirty="0">
                <a:solidFill>
                  <a:schemeClr val="bg1"/>
                </a:solidFill>
                <a:effectLst/>
              </a:rPr>
              <a:t>Hypothesis</a:t>
            </a:r>
            <a:endParaRPr lang="en-US" dirty="0">
              <a:solidFill>
                <a:schemeClr val="bg1"/>
              </a:solidFill>
            </a:endParaRPr>
          </a:p>
        </p:txBody>
      </p:sp>
      <p:sp>
        <p:nvSpPr>
          <p:cNvPr id="7" name="Content Placeholder 6">
            <a:extLst>
              <a:ext uri="{FF2B5EF4-FFF2-40B4-BE49-F238E27FC236}">
                <a16:creationId xmlns:a16="http://schemas.microsoft.com/office/drawing/2014/main" id="{AFB93F3B-80AE-5888-9B1F-D48EA62799F3}"/>
              </a:ext>
            </a:extLst>
          </p:cNvPr>
          <p:cNvSpPr>
            <a:spLocks noGrp="1"/>
          </p:cNvSpPr>
          <p:nvPr>
            <p:ph idx="1"/>
          </p:nvPr>
        </p:nvSpPr>
        <p:spPr>
          <a:xfrm>
            <a:off x="779020" y="2489639"/>
            <a:ext cx="11023426" cy="2438400"/>
          </a:xfrm>
        </p:spPr>
        <p:txBody>
          <a:bodyPr>
            <a:normAutofit/>
          </a:bodyPr>
          <a:lstStyle/>
          <a:p>
            <a:pPr marL="0" indent="0" algn="just"/>
            <a:endParaRPr lang="en-US" sz="2000" dirty="0"/>
          </a:p>
          <a:p>
            <a:pPr marL="285750" indent="-285750" algn="just">
              <a:buFont typeface="Arial" panose="020B0604020202020204" pitchFamily="34" charset="0"/>
              <a:buChar char="•"/>
            </a:pPr>
            <a:r>
              <a:rPr lang="en-US" sz="2000" dirty="0"/>
              <a:t>Higher levels of user engagement (more reviews, tips, and check-ins) correlate with higher review counts and ratings for restaurants.</a:t>
            </a:r>
          </a:p>
          <a:p>
            <a:pPr marL="285750" indent="-285750" algn="just">
              <a:buFont typeface="Arial" panose="020B0604020202020204" pitchFamily="34" charset="0"/>
              <a:buChar char="•"/>
            </a:pPr>
            <a:r>
              <a:rPr lang="en-US" sz="2000" dirty="0"/>
              <a:t>Positive sentiment expressed in reviews and tips contributes to higher overall ratings and review counts for restaurants.</a:t>
            </a:r>
          </a:p>
          <a:p>
            <a:pPr marL="285750" indent="-285750" algn="just">
              <a:buFont typeface="Arial" panose="020B0604020202020204" pitchFamily="34" charset="0"/>
              <a:buChar char="•"/>
            </a:pPr>
            <a:r>
              <a:rPr lang="en-US" sz="2000" dirty="0"/>
              <a:t>Consistent engagement over time is positively associated with sustained business success for restaurants.</a:t>
            </a:r>
            <a:endParaRPr lang="en-IN" sz="2000" dirty="0"/>
          </a:p>
        </p:txBody>
      </p:sp>
    </p:spTree>
    <p:extLst>
      <p:ext uri="{BB962C8B-B14F-4D97-AF65-F5344CB8AC3E}">
        <p14:creationId xmlns:p14="http://schemas.microsoft.com/office/powerpoint/2010/main" val="4288780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a:xfrm>
            <a:off x="3904264" y="382059"/>
            <a:ext cx="4383471" cy="937582"/>
          </a:xfrm>
          <a:solidFill>
            <a:srgbClr val="FF0000"/>
          </a:solidFill>
        </p:spPr>
        <p:txBody>
          <a:bodyPr/>
          <a:lstStyle/>
          <a:p>
            <a:r>
              <a:rPr lang="en-US" b="1" i="0" dirty="0">
                <a:solidFill>
                  <a:schemeClr val="bg1"/>
                </a:solidFill>
                <a:effectLst/>
              </a:rPr>
              <a:t>Data Overview</a:t>
            </a:r>
            <a:endParaRPr lang="en-US" dirty="0">
              <a:solidFill>
                <a:schemeClr val="bg1"/>
              </a:solidFill>
            </a:endParaRPr>
          </a:p>
        </p:txBody>
      </p:sp>
      <p:sp>
        <p:nvSpPr>
          <p:cNvPr id="7" name="Content Placeholder 6">
            <a:extLst>
              <a:ext uri="{FF2B5EF4-FFF2-40B4-BE49-F238E27FC236}">
                <a16:creationId xmlns:a16="http://schemas.microsoft.com/office/drawing/2014/main" id="{AFB93F3B-80AE-5888-9B1F-D48EA62799F3}"/>
              </a:ext>
            </a:extLst>
          </p:cNvPr>
          <p:cNvSpPr>
            <a:spLocks noGrp="1"/>
          </p:cNvSpPr>
          <p:nvPr>
            <p:ph idx="1"/>
          </p:nvPr>
        </p:nvSpPr>
        <p:spPr>
          <a:xfrm>
            <a:off x="584287" y="2032439"/>
            <a:ext cx="11023426" cy="2438400"/>
          </a:xfrm>
        </p:spPr>
        <p:txBody>
          <a:bodyPr>
            <a:normAutofit/>
          </a:bodyPr>
          <a:lstStyle/>
          <a:p>
            <a:pPr marL="342900" indent="-342900" algn="just">
              <a:buFont typeface="Arial" panose="020B0604020202020204" pitchFamily="34" charset="0"/>
              <a:buChar char="•"/>
            </a:pPr>
            <a:r>
              <a:rPr lang="en-US" sz="2000" dirty="0"/>
              <a:t>This dataset is a subset of Yelp and has information about businesses across 8 metropolitan areas in the USA and Canada.</a:t>
            </a:r>
          </a:p>
          <a:p>
            <a:pPr marL="342900" indent="-342900" algn="just">
              <a:buFont typeface="Arial" panose="020B0604020202020204" pitchFamily="34" charset="0"/>
              <a:buChar char="•"/>
            </a:pPr>
            <a:r>
              <a:rPr lang="en-US" sz="2000" dirty="0"/>
              <a:t>The original data is shared by Yelp as JSON files.</a:t>
            </a:r>
          </a:p>
          <a:p>
            <a:pPr marL="342900" indent="-342900" algn="just">
              <a:buFont typeface="Arial" panose="020B0604020202020204" pitchFamily="34" charset="0"/>
              <a:buChar char="•"/>
            </a:pPr>
            <a:r>
              <a:rPr lang="en-US" sz="2000" dirty="0"/>
              <a:t>The five JSON files are business, review, user, tip and check-in.</a:t>
            </a:r>
          </a:p>
          <a:p>
            <a:pPr marL="342900" indent="-342900" algn="just">
              <a:buFont typeface="Arial" panose="020B0604020202020204" pitchFamily="34" charset="0"/>
              <a:buChar char="•"/>
            </a:pPr>
            <a:r>
              <a:rPr lang="en-US" sz="2000" dirty="0"/>
              <a:t>The JSON files are stored in the database for easy retrieval of data.</a:t>
            </a:r>
            <a:endParaRPr lang="en-IN" sz="2000" dirty="0"/>
          </a:p>
        </p:txBody>
      </p:sp>
    </p:spTree>
    <p:extLst>
      <p:ext uri="{BB962C8B-B14F-4D97-AF65-F5344CB8AC3E}">
        <p14:creationId xmlns:p14="http://schemas.microsoft.com/office/powerpoint/2010/main" val="3131254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a:xfrm>
            <a:off x="3163431" y="507533"/>
            <a:ext cx="5865138" cy="937582"/>
          </a:xfrm>
          <a:solidFill>
            <a:srgbClr val="FF0000"/>
          </a:solidFill>
        </p:spPr>
        <p:txBody>
          <a:bodyPr/>
          <a:lstStyle/>
          <a:p>
            <a:r>
              <a:rPr lang="en-US" b="1" i="0" dirty="0">
                <a:solidFill>
                  <a:schemeClr val="bg1"/>
                </a:solidFill>
                <a:effectLst/>
              </a:rPr>
              <a:t>Analysis &amp; Findings</a:t>
            </a:r>
            <a:endParaRPr lang="en-US" dirty="0">
              <a:solidFill>
                <a:schemeClr val="bg1"/>
              </a:solidFill>
            </a:endParaRPr>
          </a:p>
        </p:txBody>
      </p:sp>
      <p:sp>
        <p:nvSpPr>
          <p:cNvPr id="7" name="Content Placeholder 6">
            <a:extLst>
              <a:ext uri="{FF2B5EF4-FFF2-40B4-BE49-F238E27FC236}">
                <a16:creationId xmlns:a16="http://schemas.microsoft.com/office/drawing/2014/main" id="{AFB93F3B-80AE-5888-9B1F-D48EA62799F3}"/>
              </a:ext>
            </a:extLst>
          </p:cNvPr>
          <p:cNvSpPr>
            <a:spLocks noGrp="1"/>
          </p:cNvSpPr>
          <p:nvPr>
            <p:ph idx="1"/>
          </p:nvPr>
        </p:nvSpPr>
        <p:spPr>
          <a:xfrm>
            <a:off x="584287" y="2032439"/>
            <a:ext cx="11023426" cy="937582"/>
          </a:xfrm>
        </p:spPr>
        <p:txBody>
          <a:bodyPr>
            <a:normAutofit/>
          </a:bodyPr>
          <a:lstStyle/>
          <a:p>
            <a:pPr marL="342900" indent="-342900">
              <a:buFont typeface="Arial" panose="020B0604020202020204" pitchFamily="34" charset="0"/>
              <a:buChar char="•"/>
            </a:pPr>
            <a:r>
              <a:rPr lang="en-US" sz="2000" dirty="0"/>
              <a:t>Out of 150k businesses, 35k are restaurants business and are open.</a:t>
            </a:r>
          </a:p>
          <a:p>
            <a:pPr marL="342900" indent="-342900">
              <a:buFont typeface="Arial" panose="020B0604020202020204" pitchFamily="34" charset="0"/>
              <a:buChar char="•"/>
            </a:pPr>
            <a:r>
              <a:rPr lang="en-US" sz="2000" dirty="0"/>
              <a:t>Table showing distribution of business success metrics (review count and average rating)</a:t>
            </a:r>
            <a:endParaRPr lang="en-IN" sz="2000" dirty="0"/>
          </a:p>
        </p:txBody>
      </p:sp>
      <p:pic>
        <p:nvPicPr>
          <p:cNvPr id="4" name="Picture 3">
            <a:extLst>
              <a:ext uri="{FF2B5EF4-FFF2-40B4-BE49-F238E27FC236}">
                <a16:creationId xmlns:a16="http://schemas.microsoft.com/office/drawing/2014/main" id="{7C7B606B-8A8A-2A97-030A-C6DEEE09A5C9}"/>
              </a:ext>
            </a:extLst>
          </p:cNvPr>
          <p:cNvPicPr>
            <a:picLocks noChangeAspect="1"/>
          </p:cNvPicPr>
          <p:nvPr/>
        </p:nvPicPr>
        <p:blipFill>
          <a:blip r:embed="rId7"/>
          <a:stretch>
            <a:fillRect/>
          </a:stretch>
        </p:blipFill>
        <p:spPr>
          <a:xfrm>
            <a:off x="966672" y="2970021"/>
            <a:ext cx="3435832" cy="3155229"/>
          </a:xfrm>
          <a:prstGeom prst="rect">
            <a:avLst/>
          </a:prstGeom>
        </p:spPr>
      </p:pic>
    </p:spTree>
    <p:extLst>
      <p:ext uri="{BB962C8B-B14F-4D97-AF65-F5344CB8AC3E}">
        <p14:creationId xmlns:p14="http://schemas.microsoft.com/office/powerpoint/2010/main" val="3773713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DDFAB4F9-FDE2-4344-AE8F-D4CD761C01A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5" imgW="383" imgH="384" progId="TCLayout.ActiveDocument.1">
                  <p:embed/>
                </p:oleObj>
              </mc:Choice>
              <mc:Fallback>
                <p:oleObj name="think-cell Slide" r:id="rId5" imgW="383" imgH="384" progId="TCLayout.ActiveDocument.1">
                  <p:embed/>
                  <p:pic>
                    <p:nvPicPr>
                      <p:cNvPr id="6" name="Object 5" hidden="1">
                        <a:extLst>
                          <a:ext uri="{FF2B5EF4-FFF2-40B4-BE49-F238E27FC236}">
                            <a16:creationId xmlns:a16="http://schemas.microsoft.com/office/drawing/2014/main" id="{DDFAB4F9-FDE2-4344-AE8F-D4CD761C01AA}"/>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CA072A2-3276-4335-B74A-C964FB57ED01}"/>
              </a:ext>
            </a:extLst>
          </p:cNvPr>
          <p:cNvSpPr/>
          <p:nvPr>
            <p:custDataLst>
              <p:tags r:id="rId2"/>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4400" b="1" dirty="0">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6D05D0F0-F69E-42DE-B488-F93CDD68E63D}"/>
              </a:ext>
            </a:extLst>
          </p:cNvPr>
          <p:cNvSpPr>
            <a:spLocks noGrp="1"/>
          </p:cNvSpPr>
          <p:nvPr>
            <p:ph type="title"/>
          </p:nvPr>
        </p:nvSpPr>
        <p:spPr>
          <a:xfrm>
            <a:off x="713462" y="365126"/>
            <a:ext cx="5382538" cy="937582"/>
          </a:xfrm>
        </p:spPr>
        <p:txBody>
          <a:bodyPr>
            <a:normAutofit/>
          </a:bodyPr>
          <a:lstStyle/>
          <a:p>
            <a:r>
              <a:rPr lang="en-US" sz="4000" b="1" i="0" dirty="0">
                <a:solidFill>
                  <a:schemeClr val="bg1"/>
                </a:solidFill>
                <a:effectLst/>
                <a:highlight>
                  <a:srgbClr val="FF0000"/>
                </a:highlight>
              </a:rPr>
              <a:t>Highest Rating</a:t>
            </a:r>
            <a:endParaRPr lang="en-US" sz="4000" dirty="0">
              <a:solidFill>
                <a:schemeClr val="bg1"/>
              </a:solidFill>
              <a:highlight>
                <a:srgbClr val="FF0000"/>
              </a:highlight>
            </a:endParaRPr>
          </a:p>
        </p:txBody>
      </p:sp>
      <p:sp>
        <p:nvSpPr>
          <p:cNvPr id="3" name="TextBox 2">
            <a:extLst>
              <a:ext uri="{FF2B5EF4-FFF2-40B4-BE49-F238E27FC236}">
                <a16:creationId xmlns:a16="http://schemas.microsoft.com/office/drawing/2014/main" id="{BBE9888A-A00D-86E7-E453-D83A6051E09A}"/>
              </a:ext>
            </a:extLst>
          </p:cNvPr>
          <p:cNvSpPr txBox="1"/>
          <p:nvPr/>
        </p:nvSpPr>
        <p:spPr>
          <a:xfrm>
            <a:off x="5562600" y="440267"/>
            <a:ext cx="6045113" cy="707886"/>
          </a:xfrm>
          <a:prstGeom prst="rect">
            <a:avLst/>
          </a:prstGeom>
          <a:solidFill>
            <a:schemeClr val="accent2">
              <a:lumMod val="75000"/>
            </a:schemeClr>
          </a:solidFill>
        </p:spPr>
        <p:txBody>
          <a:bodyPr wrap="square" rtlCol="0">
            <a:spAutoFit/>
          </a:bodyPr>
          <a:lstStyle/>
          <a:p>
            <a:r>
              <a:rPr lang="en-IN" sz="4000" b="1" dirty="0">
                <a:solidFill>
                  <a:schemeClr val="bg1"/>
                </a:solidFill>
                <a:latin typeface="Georgia" panose="02040502050405020303" pitchFamily="18" charset="0"/>
              </a:rPr>
              <a:t>Highest Review Count</a:t>
            </a:r>
          </a:p>
        </p:txBody>
      </p:sp>
      <p:pic>
        <p:nvPicPr>
          <p:cNvPr id="11" name="Picture 10">
            <a:extLst>
              <a:ext uri="{FF2B5EF4-FFF2-40B4-BE49-F238E27FC236}">
                <a16:creationId xmlns:a16="http://schemas.microsoft.com/office/drawing/2014/main" id="{50167027-D337-D58E-A19B-F9EF0A88FEDB}"/>
              </a:ext>
            </a:extLst>
          </p:cNvPr>
          <p:cNvPicPr>
            <a:picLocks noChangeAspect="1"/>
          </p:cNvPicPr>
          <p:nvPr/>
        </p:nvPicPr>
        <p:blipFill>
          <a:blip r:embed="rId7"/>
          <a:stretch>
            <a:fillRect/>
          </a:stretch>
        </p:blipFill>
        <p:spPr>
          <a:xfrm>
            <a:off x="713462" y="1509798"/>
            <a:ext cx="4027871" cy="3212868"/>
          </a:xfrm>
          <a:prstGeom prst="rect">
            <a:avLst/>
          </a:prstGeom>
        </p:spPr>
      </p:pic>
      <p:pic>
        <p:nvPicPr>
          <p:cNvPr id="13" name="Picture 12">
            <a:extLst>
              <a:ext uri="{FF2B5EF4-FFF2-40B4-BE49-F238E27FC236}">
                <a16:creationId xmlns:a16="http://schemas.microsoft.com/office/drawing/2014/main" id="{882A4FF5-5FD2-2D6A-BFCA-5E893F1420C7}"/>
              </a:ext>
            </a:extLst>
          </p:cNvPr>
          <p:cNvPicPr>
            <a:picLocks noChangeAspect="1"/>
          </p:cNvPicPr>
          <p:nvPr/>
        </p:nvPicPr>
        <p:blipFill>
          <a:blip r:embed="rId8"/>
          <a:stretch>
            <a:fillRect/>
          </a:stretch>
        </p:blipFill>
        <p:spPr>
          <a:xfrm>
            <a:off x="6453862" y="1439453"/>
            <a:ext cx="4027870" cy="3283213"/>
          </a:xfrm>
          <a:prstGeom prst="rect">
            <a:avLst/>
          </a:prstGeom>
        </p:spPr>
      </p:pic>
      <p:sp>
        <p:nvSpPr>
          <p:cNvPr id="14" name="TextBox 13">
            <a:extLst>
              <a:ext uri="{FF2B5EF4-FFF2-40B4-BE49-F238E27FC236}">
                <a16:creationId xmlns:a16="http://schemas.microsoft.com/office/drawing/2014/main" id="{BFE97A08-E1AA-5E51-651C-63B0DE64DF7E}"/>
              </a:ext>
            </a:extLst>
          </p:cNvPr>
          <p:cNvSpPr txBox="1"/>
          <p:nvPr/>
        </p:nvSpPr>
        <p:spPr>
          <a:xfrm>
            <a:off x="713462" y="5334000"/>
            <a:ext cx="9836005" cy="1200329"/>
          </a:xfrm>
          <a:prstGeom prst="rect">
            <a:avLst/>
          </a:prstGeom>
          <a:noFill/>
        </p:spPr>
        <p:txBody>
          <a:bodyPr wrap="square" rtlCol="0">
            <a:spAutoFit/>
          </a:bodyPr>
          <a:lstStyle/>
          <a:p>
            <a:pPr marL="285750" indent="-285750">
              <a:buFont typeface="Arial" panose="020B0604020202020204" pitchFamily="34" charset="0"/>
              <a:buChar char="•"/>
            </a:pPr>
            <a:r>
              <a:rPr lang="en-US" dirty="0"/>
              <a:t>Higher ratings do no guarantee a higher review count, or vice versa.</a:t>
            </a:r>
          </a:p>
          <a:p>
            <a:pPr marL="285750" indent="-285750">
              <a:buFont typeface="Arial" panose="020B0604020202020204" pitchFamily="34" charset="0"/>
              <a:buChar char="•"/>
            </a:pPr>
            <a:r>
              <a:rPr lang="en-US" dirty="0"/>
              <a:t>Success of Restaurants is not solely determined by ratings or review counts.</a:t>
            </a:r>
          </a:p>
          <a:p>
            <a:pPr marL="285750" indent="-285750">
              <a:buFont typeface="Arial" panose="020B0604020202020204" pitchFamily="34" charset="0"/>
              <a:buChar char="•"/>
            </a:pPr>
            <a:r>
              <a:rPr lang="en-US" dirty="0"/>
              <a:t>Review count reflects user engagement but not necessarily overall customer satisfaction or business performance.</a:t>
            </a:r>
            <a:endParaRPr lang="en-IN" dirty="0"/>
          </a:p>
        </p:txBody>
      </p:sp>
    </p:spTree>
    <p:extLst>
      <p:ext uri="{BB962C8B-B14F-4D97-AF65-F5344CB8AC3E}">
        <p14:creationId xmlns:p14="http://schemas.microsoft.com/office/powerpoint/2010/main" val="16458979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iAo.6S4mfUQi5QRp2u06R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C_8shndXRjKh827xVnyoog"/>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cH_AqQh6_NGifekatistD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_1ga.oqoseDj0SqbQxsaR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398</TotalTime>
  <Words>1267</Words>
  <Application>Microsoft Office PowerPoint</Application>
  <PresentationFormat>Widescreen</PresentationFormat>
  <Paragraphs>96</Paragraphs>
  <Slides>19</Slides>
  <Notes>19</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5" baseType="lpstr">
      <vt:lpstr>Arial</vt:lpstr>
      <vt:lpstr>Calibri</vt:lpstr>
      <vt:lpstr>Calibri Light</vt:lpstr>
      <vt:lpstr>Georgia</vt:lpstr>
      <vt:lpstr>Office Theme</vt:lpstr>
      <vt:lpstr>think-cell Slide</vt:lpstr>
      <vt:lpstr>PowerPoint Presentation</vt:lpstr>
      <vt:lpstr>Introduction</vt:lpstr>
      <vt:lpstr>Agenda</vt:lpstr>
      <vt:lpstr>Problem Statement</vt:lpstr>
      <vt:lpstr>Research Objectives</vt:lpstr>
      <vt:lpstr>Hypothesis</vt:lpstr>
      <vt:lpstr>Data Overview</vt:lpstr>
      <vt:lpstr>Analysis &amp; Findings</vt:lpstr>
      <vt:lpstr>Highest Rating</vt:lpstr>
      <vt:lpstr>Do restaurants with higher engagement tend to have higher ratings?</vt:lpstr>
      <vt:lpstr>Is there a correlation between the number of reviews, tips, and check-ins for a business?</vt:lpstr>
      <vt:lpstr>Is there a difference in the user engagement between high- rated and low-rated businesses?</vt:lpstr>
      <vt:lpstr>How do the success metrics of restaurants vary across different states and cities?</vt:lpstr>
      <vt:lpstr>Are there any patterns in user engagement over time for successful businesses compared to less successful ones?</vt:lpstr>
      <vt:lpstr>Tip Count</vt:lpstr>
      <vt:lpstr>How does the sentiment of reviews and tips (useful, funny, cool) correlate with the success metrics of restaurants?</vt:lpstr>
      <vt:lpstr>Busiest Hour</vt:lpstr>
      <vt:lpstr>Recommendations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it 24slides3</dc:creator>
  <cp:lastModifiedBy>Ramesh Pandey</cp:lastModifiedBy>
  <cp:revision>71</cp:revision>
  <dcterms:created xsi:type="dcterms:W3CDTF">2020-10-19T06:16:38Z</dcterms:created>
  <dcterms:modified xsi:type="dcterms:W3CDTF">2024-05-22T14:56:18Z</dcterms:modified>
</cp:coreProperties>
</file>

<file path=docProps/thumbnail.jpeg>
</file>